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345" r:id="rId5"/>
    <p:sldId id="377" r:id="rId6"/>
    <p:sldId id="378" r:id="rId7"/>
    <p:sldId id="379" r:id="rId8"/>
    <p:sldId id="381" r:id="rId9"/>
    <p:sldId id="382" r:id="rId10"/>
    <p:sldId id="289" r:id="rId11"/>
    <p:sldId id="260" r:id="rId12"/>
    <p:sldId id="293" r:id="rId13"/>
    <p:sldId id="267" r:id="rId14"/>
    <p:sldId id="298" r:id="rId15"/>
    <p:sldId id="269" r:id="rId16"/>
    <p:sldId id="270" r:id="rId17"/>
    <p:sldId id="271" r:id="rId18"/>
    <p:sldId id="275" r:id="rId19"/>
    <p:sldId id="351" r:id="rId20"/>
    <p:sldId id="380" r:id="rId21"/>
    <p:sldId id="383" r:id="rId22"/>
    <p:sldId id="346" r:id="rId23"/>
    <p:sldId id="347" r:id="rId24"/>
    <p:sldId id="352" r:id="rId25"/>
    <p:sldId id="308" r:id="rId26"/>
    <p:sldId id="309" r:id="rId27"/>
    <p:sldId id="280" r:id="rId28"/>
    <p:sldId id="311" r:id="rId29"/>
    <p:sldId id="313" r:id="rId30"/>
    <p:sldId id="314" r:id="rId31"/>
    <p:sldId id="316" r:id="rId32"/>
    <p:sldId id="350" r:id="rId33"/>
    <p:sldId id="354" r:id="rId34"/>
    <p:sldId id="357" r:id="rId35"/>
    <p:sldId id="364" r:id="rId36"/>
    <p:sldId id="366" r:id="rId37"/>
    <p:sldId id="384" r:id="rId38"/>
    <p:sldId id="368" r:id="rId39"/>
    <p:sldId id="369" r:id="rId40"/>
    <p:sldId id="372" r:id="rId41"/>
    <p:sldId id="371" r:id="rId42"/>
    <p:sldId id="373" r:id="rId43"/>
    <p:sldId id="374" r:id="rId44"/>
    <p:sldId id="385" r:id="rId45"/>
    <p:sldId id="286" r:id="rId46"/>
    <p:sldId id="28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19" d="100"/>
          <a:sy n="119" d="100"/>
        </p:scale>
        <p:origin x="96" y="3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scar%20Lao\Documents\Jaume_Indian_Archaic\abcSimulations\Posterior%20model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Model</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Hoja2!$A$2:$A$9</c:f>
              <c:strCache>
                <c:ptCount val="8"/>
                <c:pt idx="0">
                  <c:v>A</c:v>
                </c:pt>
                <c:pt idx="1">
                  <c:v>B</c:v>
                </c:pt>
                <c:pt idx="2">
                  <c:v>C</c:v>
                </c:pt>
                <c:pt idx="3">
                  <c:v>D</c:v>
                </c:pt>
                <c:pt idx="4">
                  <c:v>E</c:v>
                </c:pt>
                <c:pt idx="5">
                  <c:v>F</c:v>
                </c:pt>
                <c:pt idx="6">
                  <c:v>G</c:v>
                </c:pt>
                <c:pt idx="7">
                  <c:v>H</c:v>
                </c:pt>
              </c:strCache>
            </c:strRef>
          </c:cat>
          <c:val>
            <c:numRef>
              <c:f>Hoja2!$B$2:$B$9</c:f>
              <c:numCache>
                <c:formatCode>General</c:formatCode>
                <c:ptCount val="8"/>
                <c:pt idx="0">
                  <c:v>0</c:v>
                </c:pt>
                <c:pt idx="1">
                  <c:v>0</c:v>
                </c:pt>
                <c:pt idx="2">
                  <c:v>0</c:v>
                </c:pt>
                <c:pt idx="3">
                  <c:v>4.3E-3</c:v>
                </c:pt>
                <c:pt idx="4">
                  <c:v>9.2200000000000004E-2</c:v>
                </c:pt>
                <c:pt idx="5">
                  <c:v>0.38290000000000002</c:v>
                </c:pt>
                <c:pt idx="6">
                  <c:v>5.8400000000000001E-2</c:v>
                </c:pt>
                <c:pt idx="7">
                  <c:v>0.4622</c:v>
                </c:pt>
              </c:numCache>
            </c:numRef>
          </c:val>
          <c:extLst>
            <c:ext xmlns:c16="http://schemas.microsoft.com/office/drawing/2014/chart" uri="{C3380CC4-5D6E-409C-BE32-E72D297353CC}">
              <c16:uniqueId val="{00000000-6326-4E94-B670-F588EA2AE94C}"/>
            </c:ext>
          </c:extLst>
        </c:ser>
        <c:dLbls>
          <c:showLegendKey val="0"/>
          <c:showVal val="1"/>
          <c:showCatName val="0"/>
          <c:showSerName val="0"/>
          <c:showPercent val="0"/>
          <c:showBubbleSize val="0"/>
        </c:dLbls>
        <c:gapWidth val="75"/>
        <c:axId val="211656704"/>
        <c:axId val="211659392"/>
      </c:barChart>
      <c:catAx>
        <c:axId val="211656704"/>
        <c:scaling>
          <c:orientation val="minMax"/>
        </c:scaling>
        <c:delete val="0"/>
        <c:axPos val="b"/>
        <c:numFmt formatCode="General" sourceLinked="0"/>
        <c:majorTickMark val="none"/>
        <c:minorTickMark val="none"/>
        <c:tickLblPos val="nextTo"/>
        <c:crossAx val="211659392"/>
        <c:crosses val="autoZero"/>
        <c:auto val="1"/>
        <c:lblAlgn val="ctr"/>
        <c:lblOffset val="100"/>
        <c:noMultiLvlLbl val="0"/>
      </c:catAx>
      <c:valAx>
        <c:axId val="211659392"/>
        <c:scaling>
          <c:orientation val="minMax"/>
        </c:scaling>
        <c:delete val="0"/>
        <c:axPos val="l"/>
        <c:numFmt formatCode="General" sourceLinked="1"/>
        <c:majorTickMark val="none"/>
        <c:minorTickMark val="none"/>
        <c:tickLblPos val="nextTo"/>
        <c:crossAx val="21165670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2D2B4-A29F-4797-8CED-719351104984}"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536A0A-C671-4657-9932-62B396A9FC2A}" type="slidenum">
              <a:rPr lang="en-US" smtClean="0"/>
              <a:t>‹#›</a:t>
            </a:fld>
            <a:endParaRPr lang="en-US"/>
          </a:p>
        </p:txBody>
      </p:sp>
    </p:spTree>
    <p:extLst>
      <p:ext uri="{BB962C8B-B14F-4D97-AF65-F5344CB8AC3E}">
        <p14:creationId xmlns:p14="http://schemas.microsoft.com/office/powerpoint/2010/main" val="294827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 two</a:t>
            </a:r>
            <a:r>
              <a:rPr lang="en-US" baseline="0" dirty="0" smtClean="0"/>
              <a:t> hidden Deep learning model. Black circles correspond to bias units. The output of the Deep learning network is the probability of assignation to one of the models. This probability will be used as summary statistic at the ABC analysis.</a:t>
            </a:r>
            <a:endParaRPr lang="en-US" dirty="0"/>
          </a:p>
        </p:txBody>
      </p:sp>
      <p:sp>
        <p:nvSpPr>
          <p:cNvPr id="4" name="3 Marcador de número de diapositiva"/>
          <p:cNvSpPr>
            <a:spLocks noGrp="1"/>
          </p:cNvSpPr>
          <p:nvPr>
            <p:ph type="sldNum" sz="quarter" idx="10"/>
          </p:nvPr>
        </p:nvSpPr>
        <p:spPr/>
        <p:txBody>
          <a:bodyPr/>
          <a:lstStyle/>
          <a:p>
            <a:fld id="{D5FC2AC5-77BC-4D3F-81CF-95017CDD21BF}" type="slidenum">
              <a:rPr lang="en-US" smtClean="0"/>
              <a:t>20</a:t>
            </a:fld>
            <a:endParaRPr lang="en-US"/>
          </a:p>
        </p:txBody>
      </p:sp>
    </p:spTree>
    <p:extLst>
      <p:ext uri="{BB962C8B-B14F-4D97-AF65-F5344CB8AC3E}">
        <p14:creationId xmlns:p14="http://schemas.microsoft.com/office/powerpoint/2010/main" val="789061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A two</a:t>
            </a:r>
            <a:r>
              <a:rPr lang="en-US" baseline="0" dirty="0" smtClean="0"/>
              <a:t> hidden Deep learning model. Black circles correspond to bias units. The output of the Deep learning network is the probability of assignation to one of the models. This probability will be used as summary statistic at the ABC analysis.</a:t>
            </a:r>
            <a:endParaRPr lang="en-US" dirty="0"/>
          </a:p>
        </p:txBody>
      </p:sp>
      <p:sp>
        <p:nvSpPr>
          <p:cNvPr id="4" name="3 Marcador de número de diapositiva"/>
          <p:cNvSpPr>
            <a:spLocks noGrp="1"/>
          </p:cNvSpPr>
          <p:nvPr>
            <p:ph type="sldNum" sz="quarter" idx="10"/>
          </p:nvPr>
        </p:nvSpPr>
        <p:spPr/>
        <p:txBody>
          <a:bodyPr/>
          <a:lstStyle/>
          <a:p>
            <a:fld id="{D5FC2AC5-77BC-4D3F-81CF-95017CDD21BF}" type="slidenum">
              <a:rPr lang="en-US" smtClean="0"/>
              <a:t>24</a:t>
            </a:fld>
            <a:endParaRPr lang="en-US"/>
          </a:p>
        </p:txBody>
      </p:sp>
    </p:spTree>
    <p:extLst>
      <p:ext uri="{BB962C8B-B14F-4D97-AF65-F5344CB8AC3E}">
        <p14:creationId xmlns:p14="http://schemas.microsoft.com/office/powerpoint/2010/main" val="2329550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F1BE1-D573-43FB-91DE-6E3446806072}"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205726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F1BE1-D573-43FB-91DE-6E3446806072}"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11068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F1BE1-D573-43FB-91DE-6E3446806072}"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1288476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F1BE1-D573-43FB-91DE-6E3446806072}"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257521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1FF1BE1-D573-43FB-91DE-6E3446806072}" type="datetimeFigureOut">
              <a:rPr lang="en-US" smtClean="0"/>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150350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F1BE1-D573-43FB-91DE-6E3446806072}"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56452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F1BE1-D573-43FB-91DE-6E3446806072}" type="datetimeFigureOut">
              <a:rPr lang="en-US" smtClean="0"/>
              <a:t>1/31/2020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1728386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F1BE1-D573-43FB-91DE-6E3446806072}" type="datetimeFigureOut">
              <a:rPr lang="en-US" smtClean="0"/>
              <a:t>1/31/2020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2684563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F1BE1-D573-43FB-91DE-6E3446806072}" type="datetimeFigureOut">
              <a:rPr lang="en-US" smtClean="0"/>
              <a:t>1/31/2020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295357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F1BE1-D573-43FB-91DE-6E3446806072}"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240220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1FF1BE1-D573-43FB-91DE-6E3446806072}" type="datetimeFigureOut">
              <a:rPr lang="en-US" smtClean="0"/>
              <a:t>1/31/2020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AD198C-7766-4FDA-8D8D-EA410932ACF8}" type="slidenum">
              <a:rPr lang="en-US" smtClean="0"/>
              <a:t>‹#›</a:t>
            </a:fld>
            <a:endParaRPr lang="en-US"/>
          </a:p>
        </p:txBody>
      </p:sp>
    </p:spTree>
    <p:extLst>
      <p:ext uri="{BB962C8B-B14F-4D97-AF65-F5344CB8AC3E}">
        <p14:creationId xmlns:p14="http://schemas.microsoft.com/office/powerpoint/2010/main" val="2499858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F1BE1-D573-43FB-91DE-6E3446806072}" type="datetimeFigureOut">
              <a:rPr lang="en-US" smtClean="0"/>
              <a:t>1/31/2020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AD198C-7766-4FDA-8D8D-EA410932ACF8}" type="slidenum">
              <a:rPr lang="en-US" smtClean="0"/>
              <a:t>‹#›</a:t>
            </a:fld>
            <a:endParaRPr lang="en-US"/>
          </a:p>
        </p:txBody>
      </p:sp>
    </p:spTree>
    <p:extLst>
      <p:ext uri="{BB962C8B-B14F-4D97-AF65-F5344CB8AC3E}">
        <p14:creationId xmlns:p14="http://schemas.microsoft.com/office/powerpoint/2010/main" val="1620995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n-US"/>
          </a:p>
        </p:txBody>
      </p:sp>
      <p:sp>
        <p:nvSpPr>
          <p:cNvPr id="3" name="2 Subtítulo"/>
          <p:cNvSpPr>
            <a:spLocks noGrp="1"/>
          </p:cNvSpPr>
          <p:nvPr>
            <p:ph type="subTitle" idx="1"/>
          </p:nvPr>
        </p:nvSpPr>
        <p:spPr/>
        <p:txBody>
          <a:bodyPr/>
          <a:lstStyle/>
          <a:p>
            <a:endParaRPr lang="en-US"/>
          </a:p>
        </p:txBody>
      </p:sp>
      <p:pic>
        <p:nvPicPr>
          <p:cNvPr id="4" name="Imagen 8" descr="IMG_7611r.jpg"/>
          <p:cNvPicPr>
            <a:picLocks noChangeAspect="1"/>
          </p:cNvPicPr>
          <p:nvPr/>
        </p:nvPicPr>
        <p:blipFill>
          <a:blip r:embed="rId2" cstate="print"/>
          <a:srcRect l="3901" t="2128" r="3901" b="2127"/>
          <a:stretch>
            <a:fillRect/>
          </a:stretch>
        </p:blipFill>
        <p:spPr>
          <a:xfrm>
            <a:off x="1524000" y="0"/>
            <a:ext cx="9144000" cy="6858000"/>
          </a:xfrm>
          <a:prstGeom prst="rect">
            <a:avLst/>
          </a:prstGeom>
        </p:spPr>
      </p:pic>
      <p:sp>
        <p:nvSpPr>
          <p:cNvPr id="5" name="Rectángulo 3"/>
          <p:cNvSpPr/>
          <p:nvPr/>
        </p:nvSpPr>
        <p:spPr>
          <a:xfrm>
            <a:off x="2086707" y="0"/>
            <a:ext cx="3587262" cy="4546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schemeClr val="tx1">
                  <a:lumMod val="50000"/>
                  <a:lumOff val="50000"/>
                </a:schemeClr>
              </a:solidFill>
            </a:endParaRPr>
          </a:p>
        </p:txBody>
      </p:sp>
      <p:sp>
        <p:nvSpPr>
          <p:cNvPr id="6" name="Rectángulo 15"/>
          <p:cNvSpPr/>
          <p:nvPr/>
        </p:nvSpPr>
        <p:spPr>
          <a:xfrm>
            <a:off x="2297723" y="457203"/>
            <a:ext cx="3024554" cy="1277273"/>
          </a:xfrm>
          <a:prstGeom prst="rect">
            <a:avLst/>
          </a:prstGeom>
        </p:spPr>
        <p:txBody>
          <a:bodyPr wrap="square">
            <a:spAutoFit/>
          </a:bodyPr>
          <a:lstStyle/>
          <a:p>
            <a:r>
              <a:rPr lang="en-US" sz="1200" b="1" dirty="0" smtClean="0">
                <a:latin typeface="Arial"/>
                <a:cs typeface="Arial"/>
              </a:rPr>
              <a:t>Natural </a:t>
            </a:r>
            <a:r>
              <a:rPr lang="en-US" sz="1200" b="1" dirty="0">
                <a:latin typeface="Arial"/>
                <a:cs typeface="Arial"/>
              </a:rPr>
              <a:t>computing applied to population </a:t>
            </a:r>
            <a:r>
              <a:rPr lang="en-US" sz="1200" b="1" dirty="0" smtClean="0">
                <a:latin typeface="Arial"/>
                <a:cs typeface="Arial"/>
              </a:rPr>
              <a:t>genomics</a:t>
            </a:r>
          </a:p>
          <a:p>
            <a:r>
              <a:rPr lang="en-US" sz="1200" b="1" dirty="0" smtClean="0">
                <a:solidFill>
                  <a:schemeClr val="bg1">
                    <a:lumMod val="50000"/>
                  </a:schemeClr>
                </a:solidFill>
                <a:latin typeface="Arial"/>
                <a:cs typeface="Arial"/>
              </a:rPr>
              <a:t>Oscar Lao</a:t>
            </a:r>
          </a:p>
          <a:p>
            <a:endParaRPr lang="en-US" sz="1200" b="1" dirty="0">
              <a:solidFill>
                <a:schemeClr val="bg1">
                  <a:lumMod val="50000"/>
                </a:schemeClr>
              </a:solidFill>
              <a:latin typeface="Arial"/>
              <a:cs typeface="Arial"/>
            </a:endParaRPr>
          </a:p>
          <a:p>
            <a:r>
              <a:rPr lang="en-US" sz="1200" b="1" dirty="0">
                <a:solidFill>
                  <a:schemeClr val="bg1">
                    <a:lumMod val="50000"/>
                  </a:schemeClr>
                </a:solidFill>
                <a:latin typeface="Arial"/>
                <a:cs typeface="Arial"/>
              </a:rPr>
              <a:t>oscar.lao@cnag.crg.eu</a:t>
            </a:r>
            <a:endParaRPr lang="es-ES_tradnl" sz="1200" b="1" dirty="0">
              <a:solidFill>
                <a:schemeClr val="bg1">
                  <a:lumMod val="50000"/>
                </a:schemeClr>
              </a:solidFill>
              <a:latin typeface="Arial"/>
              <a:cs typeface="Arial"/>
            </a:endParaRPr>
          </a:p>
          <a:p>
            <a:endParaRPr lang="es-ES_tradnl" sz="800" b="1" dirty="0">
              <a:latin typeface="Arial"/>
              <a:cs typeface="Arial"/>
            </a:endParaRPr>
          </a:p>
          <a:p>
            <a:r>
              <a:rPr lang="es-ES_tradnl" sz="900" dirty="0" smtClean="0">
                <a:solidFill>
                  <a:schemeClr val="tx1">
                    <a:lumMod val="50000"/>
                    <a:lumOff val="50000"/>
                  </a:schemeClr>
                </a:solidFill>
                <a:latin typeface="Arial"/>
                <a:cs typeface="Arial"/>
              </a:rPr>
              <a:t>31.01.2020</a:t>
            </a:r>
            <a:endParaRPr lang="es-ES_tradnl" sz="900" dirty="0">
              <a:solidFill>
                <a:schemeClr val="tx1">
                  <a:lumMod val="50000"/>
                  <a:lumOff val="50000"/>
                </a:schemeClr>
              </a:solidFill>
              <a:latin typeface="Futura Light"/>
              <a:cs typeface="Futura Light"/>
            </a:endParaRPr>
          </a:p>
        </p:txBody>
      </p:sp>
      <p:pic>
        <p:nvPicPr>
          <p:cNvPr id="7" name="Imagen 7"/>
          <p:cNvPicPr>
            <a:picLocks noChangeAspect="1"/>
          </p:cNvPicPr>
          <p:nvPr/>
        </p:nvPicPr>
        <p:blipFill>
          <a:blip r:embed="rId3" cstate="print"/>
          <a:stretch>
            <a:fillRect/>
          </a:stretch>
        </p:blipFill>
        <p:spPr>
          <a:xfrm>
            <a:off x="2456489" y="3649402"/>
            <a:ext cx="1041320" cy="463114"/>
          </a:xfrm>
          <a:prstGeom prst="rect">
            <a:avLst/>
          </a:prstGeom>
        </p:spPr>
      </p:pic>
      <p:pic>
        <p:nvPicPr>
          <p:cNvPr id="8" name="Imagen 10"/>
          <p:cNvPicPr>
            <a:picLocks noChangeAspect="1"/>
          </p:cNvPicPr>
          <p:nvPr/>
        </p:nvPicPr>
        <p:blipFill>
          <a:blip r:embed="rId4" cstate="print"/>
          <a:stretch>
            <a:fillRect/>
          </a:stretch>
        </p:blipFill>
        <p:spPr>
          <a:xfrm>
            <a:off x="4431841" y="3649404"/>
            <a:ext cx="866532" cy="463113"/>
          </a:xfrm>
          <a:prstGeom prst="rect">
            <a:avLst/>
          </a:prstGeom>
        </p:spPr>
      </p:pic>
    </p:spTree>
    <p:extLst>
      <p:ext uri="{BB962C8B-B14F-4D97-AF65-F5344CB8AC3E}">
        <p14:creationId xmlns:p14="http://schemas.microsoft.com/office/powerpoint/2010/main" val="2102882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352" y="1173854"/>
            <a:ext cx="11503296" cy="4246591"/>
          </a:xfrm>
        </p:spPr>
      </p:pic>
      <p:pic>
        <p:nvPicPr>
          <p:cNvPr id="8"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9" name="Rectangle 8"/>
          <p:cNvSpPr/>
          <p:nvPr/>
        </p:nvSpPr>
        <p:spPr>
          <a:xfrm>
            <a:off x="3511768" y="493679"/>
            <a:ext cx="7915747" cy="253916"/>
          </a:xfrm>
          <a:prstGeom prst="rect">
            <a:avLst/>
          </a:prstGeom>
        </p:spPr>
        <p:txBody>
          <a:bodyPr wrap="square">
            <a:spAutoFit/>
          </a:bodyPr>
          <a:lstStyle/>
          <a:p>
            <a:r>
              <a:rPr lang="en-US" sz="1050" b="1" dirty="0" err="1" smtClean="0"/>
              <a:t>Dolgova</a:t>
            </a:r>
            <a:r>
              <a:rPr lang="en-US" sz="1050" dirty="0" smtClean="0"/>
              <a:t> </a:t>
            </a:r>
            <a:r>
              <a:rPr lang="en-US" sz="1050" dirty="0"/>
              <a:t>and </a:t>
            </a:r>
            <a:r>
              <a:rPr lang="en-US" sz="1050" b="1" dirty="0" smtClean="0"/>
              <a:t>Lao</a:t>
            </a:r>
            <a:r>
              <a:rPr lang="en-US" sz="1050" dirty="0" smtClean="0"/>
              <a:t>; Genes </a:t>
            </a:r>
            <a:r>
              <a:rPr lang="en-US" sz="1050" dirty="0"/>
              <a:t>2018, 9(7), 358; https://doi.org/10.3390/genes9070358</a:t>
            </a:r>
          </a:p>
        </p:txBody>
      </p:sp>
      <p:sp>
        <p:nvSpPr>
          <p:cNvPr id="10" name="CuadroTexto 2"/>
          <p:cNvSpPr txBox="1">
            <a:spLocks noGrp="1"/>
          </p:cNvSpPr>
          <p:nvPr>
            <p:ph type="title"/>
          </p:nvPr>
        </p:nvSpPr>
        <p:spPr>
          <a:xfrm>
            <a:off x="609600" y="1108"/>
            <a:ext cx="10972800" cy="609398"/>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HUMAN EVOLUTION: INBREEDING WITH GHOST POPS</a:t>
            </a:r>
            <a:endParaRPr lang="es-ES" sz="2400" dirty="0">
              <a:solidFill>
                <a:srgbClr val="EC6C6A"/>
              </a:solidFill>
              <a:latin typeface="DIN Alternate Bold"/>
              <a:cs typeface="DIN Alternate Bold"/>
            </a:endParaRPr>
          </a:p>
        </p:txBody>
      </p:sp>
    </p:spTree>
    <p:extLst>
      <p:ext uri="{BB962C8B-B14F-4D97-AF65-F5344CB8AC3E}">
        <p14:creationId xmlns:p14="http://schemas.microsoft.com/office/powerpoint/2010/main" val="32187935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828801" y="1488778"/>
            <a:ext cx="230699" cy="369332"/>
          </a:xfrm>
          <a:prstGeom prst="rect">
            <a:avLst/>
          </a:prstGeom>
          <a:noFill/>
        </p:spPr>
        <p:txBody>
          <a:bodyPr wrap="square" rtlCol="0">
            <a:spAutoFit/>
          </a:bodyPr>
          <a:lstStyle/>
          <a:p>
            <a:r>
              <a:rPr lang="en-US" b="1" dirty="0"/>
              <a:t>A</a:t>
            </a:r>
          </a:p>
        </p:txBody>
      </p:sp>
      <p:sp>
        <p:nvSpPr>
          <p:cNvPr id="52" name="51 CuadroTexto"/>
          <p:cNvSpPr txBox="1"/>
          <p:nvPr/>
        </p:nvSpPr>
        <p:spPr>
          <a:xfrm>
            <a:off x="2141511" y="1483528"/>
            <a:ext cx="223853" cy="369332"/>
          </a:xfrm>
          <a:prstGeom prst="rect">
            <a:avLst/>
          </a:prstGeom>
          <a:noFill/>
        </p:spPr>
        <p:txBody>
          <a:bodyPr wrap="square" rtlCol="0">
            <a:spAutoFit/>
          </a:bodyPr>
          <a:lstStyle/>
          <a:p>
            <a:r>
              <a:rPr lang="en-US" b="1" dirty="0"/>
              <a:t>B</a:t>
            </a:r>
          </a:p>
        </p:txBody>
      </p:sp>
      <p:sp>
        <p:nvSpPr>
          <p:cNvPr id="54" name="53 CuadroTexto"/>
          <p:cNvSpPr txBox="1"/>
          <p:nvPr/>
        </p:nvSpPr>
        <p:spPr>
          <a:xfrm>
            <a:off x="2620279" y="1488788"/>
            <a:ext cx="219289" cy="369332"/>
          </a:xfrm>
          <a:prstGeom prst="rect">
            <a:avLst/>
          </a:prstGeom>
          <a:noFill/>
        </p:spPr>
        <p:txBody>
          <a:bodyPr wrap="square" rtlCol="0">
            <a:spAutoFit/>
          </a:bodyPr>
          <a:lstStyle/>
          <a:p>
            <a:r>
              <a:rPr lang="en-US" b="1" dirty="0"/>
              <a:t>C</a:t>
            </a:r>
          </a:p>
        </p:txBody>
      </p:sp>
      <p:sp>
        <p:nvSpPr>
          <p:cNvPr id="56" name="55 CuadroTexto"/>
          <p:cNvSpPr txBox="1"/>
          <p:nvPr/>
        </p:nvSpPr>
        <p:spPr>
          <a:xfrm>
            <a:off x="1791700" y="3698578"/>
            <a:ext cx="230699" cy="369332"/>
          </a:xfrm>
          <a:prstGeom prst="rect">
            <a:avLst/>
          </a:prstGeom>
          <a:noFill/>
        </p:spPr>
        <p:txBody>
          <a:bodyPr wrap="square" rtlCol="0">
            <a:spAutoFit/>
          </a:bodyPr>
          <a:lstStyle/>
          <a:p>
            <a:r>
              <a:rPr lang="en-US" b="1" dirty="0"/>
              <a:t>A</a:t>
            </a:r>
          </a:p>
        </p:txBody>
      </p:sp>
      <p:sp>
        <p:nvSpPr>
          <p:cNvPr id="57" name="56 CuadroTexto"/>
          <p:cNvSpPr txBox="1"/>
          <p:nvPr/>
        </p:nvSpPr>
        <p:spPr>
          <a:xfrm>
            <a:off x="2138277" y="3693327"/>
            <a:ext cx="223853" cy="369332"/>
          </a:xfrm>
          <a:prstGeom prst="rect">
            <a:avLst/>
          </a:prstGeom>
          <a:noFill/>
        </p:spPr>
        <p:txBody>
          <a:bodyPr wrap="square" rtlCol="0">
            <a:spAutoFit/>
          </a:bodyPr>
          <a:lstStyle/>
          <a:p>
            <a:r>
              <a:rPr lang="en-US" b="1" dirty="0"/>
              <a:t>B</a:t>
            </a:r>
          </a:p>
        </p:txBody>
      </p:sp>
      <p:sp>
        <p:nvSpPr>
          <p:cNvPr id="58" name="57 CuadroTexto"/>
          <p:cNvSpPr txBox="1"/>
          <p:nvPr/>
        </p:nvSpPr>
        <p:spPr>
          <a:xfrm>
            <a:off x="2600112" y="3698588"/>
            <a:ext cx="219289" cy="369332"/>
          </a:xfrm>
          <a:prstGeom prst="rect">
            <a:avLst/>
          </a:prstGeom>
          <a:noFill/>
        </p:spPr>
        <p:txBody>
          <a:bodyPr wrap="square" rtlCol="0">
            <a:spAutoFit/>
          </a:bodyPr>
          <a:lstStyle/>
          <a:p>
            <a:r>
              <a:rPr lang="en-US" b="1" dirty="0"/>
              <a:t>C</a:t>
            </a:r>
          </a:p>
        </p:txBody>
      </p:sp>
      <p:grpSp>
        <p:nvGrpSpPr>
          <p:cNvPr id="66" name="65 Grupo"/>
          <p:cNvGrpSpPr/>
          <p:nvPr/>
        </p:nvGrpSpPr>
        <p:grpSpPr>
          <a:xfrm>
            <a:off x="1604656" y="1062788"/>
            <a:ext cx="8910944" cy="4529133"/>
            <a:chOff x="107542" y="718031"/>
            <a:chExt cx="13392641" cy="5182701"/>
          </a:xfrm>
        </p:grpSpPr>
        <p:grpSp>
          <p:nvGrpSpPr>
            <p:cNvPr id="4" name="3 Grupo"/>
            <p:cNvGrpSpPr/>
            <p:nvPr/>
          </p:nvGrpSpPr>
          <p:grpSpPr>
            <a:xfrm>
              <a:off x="107542" y="718031"/>
              <a:ext cx="13392641" cy="5182701"/>
              <a:chOff x="1533536" y="1796308"/>
              <a:chExt cx="9886335" cy="3825824"/>
            </a:xfrm>
          </p:grpSpPr>
          <p:sp>
            <p:nvSpPr>
              <p:cNvPr id="44" name="43 Llamada de flecha izquierda y derecha"/>
              <p:cNvSpPr/>
              <p:nvPr/>
            </p:nvSpPr>
            <p:spPr>
              <a:xfrm>
                <a:off x="2847993" y="2857500"/>
                <a:ext cx="5181600" cy="1243506"/>
              </a:xfrm>
              <a:prstGeom prst="leftRightArrowCallou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5 Conector recto"/>
              <p:cNvCxnSpPr/>
              <p:nvPr/>
            </p:nvCxnSpPr>
            <p:spPr>
              <a:xfrm>
                <a:off x="1981200" y="2438400"/>
                <a:ext cx="381000" cy="838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flipV="1">
                <a:off x="2362200" y="2438400"/>
                <a:ext cx="381000" cy="838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flipH="1" flipV="1">
                <a:off x="2286000" y="2438400"/>
                <a:ext cx="266700" cy="4191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2362200" y="3276600"/>
                <a:ext cx="0" cy="457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1978784" y="4301977"/>
                <a:ext cx="307215" cy="86134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2286848" y="4282235"/>
                <a:ext cx="464436" cy="89936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2104228" y="4297832"/>
                <a:ext cx="182620" cy="37001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2286000" y="5164932"/>
                <a:ext cx="0" cy="4572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Box 56"/>
              <p:cNvSpPr txBox="1">
                <a:spLocks noChangeArrowheads="1"/>
              </p:cNvSpPr>
              <p:nvPr/>
            </p:nvSpPr>
            <p:spPr bwMode="auto">
              <a:xfrm>
                <a:off x="4333142" y="2926355"/>
                <a:ext cx="2267901" cy="233985"/>
              </a:xfrm>
              <a:prstGeom prst="rect">
                <a:avLst/>
              </a:prstGeom>
              <a:noFill/>
              <a:ln w="9525">
                <a:noFill/>
                <a:miter lim="800000"/>
                <a:headEnd/>
                <a:tailEnd/>
              </a:ln>
            </p:spPr>
            <p:txBody>
              <a:bodyPr wrap="none">
                <a:spAutoFit/>
              </a:bodyPr>
              <a:lstStyle/>
              <a:p>
                <a:r>
                  <a:rPr lang="en-GB" sz="1200" dirty="0">
                    <a:latin typeface="Courier New" pitchFamily="49" charset="0"/>
                  </a:rPr>
                  <a:t>ATGCATGGGCTATTGGACCT</a:t>
                </a:r>
                <a:endParaRPr lang="en-US" sz="1200" dirty="0">
                  <a:latin typeface="Courier New" pitchFamily="49" charset="0"/>
                </a:endParaRPr>
              </a:p>
            </p:txBody>
          </p:sp>
          <p:sp>
            <p:nvSpPr>
              <p:cNvPr id="22" name="Text Box 57"/>
              <p:cNvSpPr txBox="1">
                <a:spLocks noChangeArrowheads="1"/>
              </p:cNvSpPr>
              <p:nvPr/>
            </p:nvSpPr>
            <p:spPr bwMode="auto">
              <a:xfrm>
                <a:off x="4333142" y="3142254"/>
                <a:ext cx="2267901" cy="233985"/>
              </a:xfrm>
              <a:prstGeom prst="rect">
                <a:avLst/>
              </a:prstGeom>
              <a:noFill/>
              <a:ln w="9525">
                <a:noFill/>
                <a:miter lim="800000"/>
                <a:headEnd/>
                <a:tailEnd/>
              </a:ln>
            </p:spPr>
            <p:txBody>
              <a:bodyPr wrap="none">
                <a:spAutoFit/>
              </a:bodyPr>
              <a:lstStyle/>
              <a:p>
                <a:r>
                  <a:rPr lang="en-GB" sz="1200">
                    <a:latin typeface="Courier New" pitchFamily="49" charset="0"/>
                  </a:rPr>
                  <a:t>ATG</a:t>
                </a:r>
                <a:r>
                  <a:rPr lang="en-GB" sz="1200" b="1">
                    <a:solidFill>
                      <a:srgbClr val="FF0000"/>
                    </a:solidFill>
                    <a:latin typeface="Courier New" pitchFamily="49" charset="0"/>
                  </a:rPr>
                  <a:t>G</a:t>
                </a:r>
                <a:r>
                  <a:rPr lang="en-GB" sz="1200">
                    <a:latin typeface="Courier New" pitchFamily="49" charset="0"/>
                  </a:rPr>
                  <a:t>ATGGGCTATTG</a:t>
                </a:r>
                <a:r>
                  <a:rPr lang="en-GB" sz="1200" b="1">
                    <a:solidFill>
                      <a:srgbClr val="FF0000"/>
                    </a:solidFill>
                    <a:latin typeface="Courier New" pitchFamily="49" charset="0"/>
                  </a:rPr>
                  <a:t>C</a:t>
                </a:r>
                <a:r>
                  <a:rPr lang="en-GB" sz="1200">
                    <a:latin typeface="Courier New" pitchFamily="49" charset="0"/>
                  </a:rPr>
                  <a:t>ACCT</a:t>
                </a:r>
                <a:endParaRPr lang="en-US" sz="1200">
                  <a:latin typeface="Courier New" pitchFamily="49" charset="0"/>
                </a:endParaRPr>
              </a:p>
            </p:txBody>
          </p:sp>
          <p:sp>
            <p:nvSpPr>
              <p:cNvPr id="23" name="Text Box 58"/>
              <p:cNvSpPr txBox="1">
                <a:spLocks noChangeArrowheads="1"/>
              </p:cNvSpPr>
              <p:nvPr/>
            </p:nvSpPr>
            <p:spPr bwMode="auto">
              <a:xfrm>
                <a:off x="4333142" y="3358155"/>
                <a:ext cx="2267901" cy="233985"/>
              </a:xfrm>
              <a:prstGeom prst="rect">
                <a:avLst/>
              </a:prstGeom>
              <a:noFill/>
              <a:ln w="9525">
                <a:noFill/>
                <a:miter lim="800000"/>
                <a:headEnd/>
                <a:tailEnd/>
              </a:ln>
            </p:spPr>
            <p:txBody>
              <a:bodyPr wrap="none">
                <a:spAutoFit/>
              </a:bodyPr>
              <a:lstStyle/>
              <a:p>
                <a:r>
                  <a:rPr lang="en-GB" sz="1200" dirty="0">
                    <a:latin typeface="Courier New" pitchFamily="49" charset="0"/>
                  </a:rPr>
                  <a:t>ATGCATGGGC</a:t>
                </a:r>
                <a:r>
                  <a:rPr lang="en-GB" sz="1200" b="1" dirty="0">
                    <a:solidFill>
                      <a:srgbClr val="FF0000"/>
                    </a:solidFill>
                    <a:latin typeface="Courier New" pitchFamily="49" charset="0"/>
                  </a:rPr>
                  <a:t>A</a:t>
                </a:r>
                <a:r>
                  <a:rPr lang="en-GB" sz="1200" dirty="0">
                    <a:latin typeface="Courier New" pitchFamily="49" charset="0"/>
                  </a:rPr>
                  <a:t>ATTG</a:t>
                </a:r>
                <a:r>
                  <a:rPr lang="en-GB" sz="1200" b="1" dirty="0">
                    <a:solidFill>
                      <a:srgbClr val="FF0000"/>
                    </a:solidFill>
                    <a:latin typeface="Courier New" pitchFamily="49" charset="0"/>
                  </a:rPr>
                  <a:t>C</a:t>
                </a:r>
                <a:r>
                  <a:rPr lang="en-GB" sz="1200" dirty="0">
                    <a:latin typeface="Courier New" pitchFamily="49" charset="0"/>
                  </a:rPr>
                  <a:t>ACCT</a:t>
                </a:r>
                <a:endParaRPr lang="en-US" sz="1200" dirty="0">
                  <a:latin typeface="Courier New" pitchFamily="49" charset="0"/>
                </a:endParaRPr>
              </a:p>
            </p:txBody>
          </p:sp>
          <p:sp>
            <p:nvSpPr>
              <p:cNvPr id="24" name="Text Box 59"/>
              <p:cNvSpPr txBox="1">
                <a:spLocks noChangeArrowheads="1"/>
              </p:cNvSpPr>
              <p:nvPr/>
            </p:nvSpPr>
            <p:spPr bwMode="auto">
              <a:xfrm>
                <a:off x="4333142" y="3574053"/>
                <a:ext cx="2267901" cy="233985"/>
              </a:xfrm>
              <a:prstGeom prst="rect">
                <a:avLst/>
              </a:prstGeom>
              <a:noFill/>
              <a:ln w="9525">
                <a:noFill/>
                <a:miter lim="800000"/>
                <a:headEnd/>
                <a:tailEnd/>
              </a:ln>
            </p:spPr>
            <p:txBody>
              <a:bodyPr wrap="none">
                <a:spAutoFit/>
              </a:bodyPr>
              <a:lstStyle/>
              <a:p>
                <a:r>
                  <a:rPr lang="en-GB" sz="1200" dirty="0">
                    <a:latin typeface="Courier New" pitchFamily="49" charset="0"/>
                  </a:rPr>
                  <a:t>ATGCATGGGC</a:t>
                </a:r>
                <a:r>
                  <a:rPr lang="en-GB" sz="1200" b="1" dirty="0">
                    <a:solidFill>
                      <a:srgbClr val="FF0000"/>
                    </a:solidFill>
                    <a:latin typeface="Courier New" pitchFamily="49" charset="0"/>
                  </a:rPr>
                  <a:t>A</a:t>
                </a:r>
                <a:r>
                  <a:rPr lang="en-GB" sz="1200" dirty="0">
                    <a:latin typeface="Courier New" pitchFamily="49" charset="0"/>
                  </a:rPr>
                  <a:t>ATTGGACCT</a:t>
                </a:r>
                <a:endParaRPr lang="en-US" sz="1200" dirty="0">
                  <a:latin typeface="Courier New" pitchFamily="49" charset="0"/>
                </a:endParaRPr>
              </a:p>
            </p:txBody>
          </p:sp>
          <p:sp>
            <p:nvSpPr>
              <p:cNvPr id="25" name="Text Box 60"/>
              <p:cNvSpPr txBox="1">
                <a:spLocks noChangeArrowheads="1"/>
              </p:cNvSpPr>
              <p:nvPr/>
            </p:nvSpPr>
            <p:spPr bwMode="auto">
              <a:xfrm>
                <a:off x="4333142" y="3789953"/>
                <a:ext cx="2267901" cy="233985"/>
              </a:xfrm>
              <a:prstGeom prst="rect">
                <a:avLst/>
              </a:prstGeom>
              <a:noFill/>
              <a:ln w="9525">
                <a:noFill/>
                <a:miter lim="800000"/>
                <a:headEnd/>
                <a:tailEnd/>
              </a:ln>
            </p:spPr>
            <p:txBody>
              <a:bodyPr wrap="none">
                <a:spAutoFit/>
              </a:bodyPr>
              <a:lstStyle/>
              <a:p>
                <a:r>
                  <a:rPr lang="en-GB" sz="1200">
                    <a:latin typeface="Courier New" pitchFamily="49" charset="0"/>
                  </a:rPr>
                  <a:t>ATG</a:t>
                </a:r>
                <a:r>
                  <a:rPr lang="en-GB" sz="1200" b="1">
                    <a:solidFill>
                      <a:srgbClr val="FF0000"/>
                    </a:solidFill>
                    <a:latin typeface="Courier New" pitchFamily="49" charset="0"/>
                  </a:rPr>
                  <a:t>G</a:t>
                </a:r>
                <a:r>
                  <a:rPr lang="en-GB" sz="1200">
                    <a:latin typeface="Courier New" pitchFamily="49" charset="0"/>
                  </a:rPr>
                  <a:t>ATGGGCTATTG</a:t>
                </a:r>
                <a:r>
                  <a:rPr lang="en-GB" sz="1200" b="1">
                    <a:solidFill>
                      <a:srgbClr val="FF0000"/>
                    </a:solidFill>
                    <a:latin typeface="Courier New" pitchFamily="49" charset="0"/>
                  </a:rPr>
                  <a:t>C</a:t>
                </a:r>
                <a:r>
                  <a:rPr lang="en-GB" sz="1200">
                    <a:latin typeface="Courier New" pitchFamily="49" charset="0"/>
                  </a:rPr>
                  <a:t>ACCT</a:t>
                </a:r>
                <a:endParaRPr lang="en-US" sz="1200">
                  <a:latin typeface="Courier New" pitchFamily="49" charset="0"/>
                </a:endParaRPr>
              </a:p>
            </p:txBody>
          </p:sp>
          <p:sp>
            <p:nvSpPr>
              <p:cNvPr id="30" name="29 Rectángulo"/>
              <p:cNvSpPr/>
              <p:nvPr/>
            </p:nvSpPr>
            <p:spPr>
              <a:xfrm>
                <a:off x="7971258" y="2239901"/>
                <a:ext cx="304800" cy="794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30 Rectángulo"/>
              <p:cNvSpPr/>
              <p:nvPr/>
            </p:nvSpPr>
            <p:spPr>
              <a:xfrm>
                <a:off x="8561808" y="2239901"/>
                <a:ext cx="478971" cy="794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31 Rectángulo"/>
              <p:cNvSpPr/>
              <p:nvPr/>
            </p:nvSpPr>
            <p:spPr>
              <a:xfrm>
                <a:off x="9579623" y="2239901"/>
                <a:ext cx="478971" cy="17898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32 Rectángulo"/>
              <p:cNvSpPr/>
              <p:nvPr/>
            </p:nvSpPr>
            <p:spPr>
              <a:xfrm>
                <a:off x="8869328" y="4025340"/>
                <a:ext cx="171451" cy="6422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38 Rectángulo"/>
              <p:cNvSpPr/>
              <p:nvPr/>
            </p:nvSpPr>
            <p:spPr>
              <a:xfrm>
                <a:off x="8352259" y="3028162"/>
                <a:ext cx="110217" cy="1006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5 CuadroTexto"/>
              <p:cNvSpPr txBox="1"/>
              <p:nvPr/>
            </p:nvSpPr>
            <p:spPr>
              <a:xfrm>
                <a:off x="1533536" y="1796308"/>
                <a:ext cx="3387198" cy="311980"/>
              </a:xfrm>
              <a:prstGeom prst="rect">
                <a:avLst/>
              </a:prstGeom>
              <a:noFill/>
            </p:spPr>
            <p:txBody>
              <a:bodyPr wrap="none" rtlCol="0">
                <a:spAutoFit/>
              </a:bodyPr>
              <a:lstStyle/>
              <a:p>
                <a:r>
                  <a:rPr lang="en-US" b="1" dirty="0">
                    <a:solidFill>
                      <a:srgbClr val="FFC000"/>
                    </a:solidFill>
                    <a:latin typeface="DIN Alternate Bold"/>
                  </a:rPr>
                  <a:t>MODEL ASCERTAINMENT</a:t>
                </a:r>
              </a:p>
            </p:txBody>
          </p:sp>
          <p:sp>
            <p:nvSpPr>
              <p:cNvPr id="47" name="46 CuadroTexto"/>
              <p:cNvSpPr txBox="1"/>
              <p:nvPr/>
            </p:nvSpPr>
            <p:spPr>
              <a:xfrm>
                <a:off x="7679165" y="1826488"/>
                <a:ext cx="3740706" cy="311980"/>
              </a:xfrm>
              <a:prstGeom prst="rect">
                <a:avLst/>
              </a:prstGeom>
              <a:noFill/>
            </p:spPr>
            <p:txBody>
              <a:bodyPr wrap="square" rtlCol="0">
                <a:spAutoFit/>
              </a:bodyPr>
              <a:lstStyle/>
              <a:p>
                <a:pPr algn="ctr"/>
                <a:r>
                  <a:rPr lang="en-US" b="1" dirty="0">
                    <a:solidFill>
                      <a:schemeClr val="accent4"/>
                    </a:solidFill>
                    <a:latin typeface="DIN Alternate Bold"/>
                  </a:rPr>
                  <a:t>PARAMETER ESTIMATION</a:t>
                </a:r>
              </a:p>
            </p:txBody>
          </p:sp>
        </p:grpSp>
        <p:cxnSp>
          <p:nvCxnSpPr>
            <p:cNvPr id="19" name="18 Conector recto"/>
            <p:cNvCxnSpPr/>
            <p:nvPr/>
          </p:nvCxnSpPr>
          <p:spPr>
            <a:xfrm flipV="1">
              <a:off x="11509515" y="3653329"/>
              <a:ext cx="98096"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a:off x="10222181" y="2383532"/>
              <a:ext cx="21801"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63 Rectángulo"/>
            <p:cNvSpPr/>
            <p:nvPr/>
          </p:nvSpPr>
          <p:spPr>
            <a:xfrm flipV="1">
              <a:off x="8973611" y="2346978"/>
              <a:ext cx="1046805"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64 Rectángulo"/>
            <p:cNvSpPr/>
            <p:nvPr/>
          </p:nvSpPr>
          <p:spPr>
            <a:xfrm flipV="1">
              <a:off x="9344614" y="3700941"/>
              <a:ext cx="1814942" cy="490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68 Grupo"/>
          <p:cNvGrpSpPr/>
          <p:nvPr/>
        </p:nvGrpSpPr>
        <p:grpSpPr>
          <a:xfrm>
            <a:off x="3054446" y="1739487"/>
            <a:ext cx="4473357" cy="528154"/>
            <a:chOff x="2040591" y="1981607"/>
            <a:chExt cx="6723204" cy="604368"/>
          </a:xfrm>
        </p:grpSpPr>
        <p:sp>
          <p:nvSpPr>
            <p:cNvPr id="67" name="66 CuadroTexto"/>
            <p:cNvSpPr txBox="1"/>
            <p:nvPr/>
          </p:nvSpPr>
          <p:spPr>
            <a:xfrm>
              <a:off x="2040591" y="1987253"/>
              <a:ext cx="2349474" cy="598722"/>
            </a:xfrm>
            <a:prstGeom prst="rect">
              <a:avLst/>
            </a:prstGeom>
            <a:noFill/>
          </p:spPr>
          <p:txBody>
            <a:bodyPr wrap="none" rtlCol="0">
              <a:spAutoFit/>
            </a:bodyPr>
            <a:lstStyle/>
            <a:p>
              <a:r>
                <a:rPr lang="en-US" sz="2800" b="1" dirty="0"/>
                <a:t>P(D|</a:t>
              </a:r>
              <a:r>
                <a:rPr lang="en-US" sz="2800" b="1" dirty="0">
                  <a:latin typeface="Symbol" panose="05050102010706020507" pitchFamily="18" charset="2"/>
                </a:rPr>
                <a:t>M</a:t>
              </a:r>
              <a:r>
                <a:rPr lang="en-US" sz="2800" b="1" dirty="0"/>
                <a:t>) </a:t>
              </a:r>
              <a:r>
                <a:rPr lang="en-US" sz="2800" b="1" dirty="0">
                  <a:solidFill>
                    <a:schemeClr val="accent4"/>
                  </a:solidFill>
                </a:rPr>
                <a:t>?</a:t>
              </a:r>
            </a:p>
          </p:txBody>
        </p:sp>
        <p:sp>
          <p:nvSpPr>
            <p:cNvPr id="68" name="67 CuadroTexto"/>
            <p:cNvSpPr txBox="1"/>
            <p:nvPr/>
          </p:nvSpPr>
          <p:spPr>
            <a:xfrm>
              <a:off x="6611877" y="1981607"/>
              <a:ext cx="2151918" cy="598722"/>
            </a:xfrm>
            <a:prstGeom prst="rect">
              <a:avLst/>
            </a:prstGeom>
            <a:noFill/>
          </p:spPr>
          <p:txBody>
            <a:bodyPr wrap="none" rtlCol="0">
              <a:spAutoFit/>
            </a:bodyPr>
            <a:lstStyle/>
            <a:p>
              <a:r>
                <a:rPr lang="en-US" sz="2800" b="1" dirty="0"/>
                <a:t>P(</a:t>
              </a:r>
              <a:r>
                <a:rPr lang="en-US" sz="2800" b="1" dirty="0" err="1"/>
                <a:t>D|</a:t>
              </a:r>
              <a:r>
                <a:rPr lang="en-US" sz="2800" b="1" dirty="0" err="1">
                  <a:latin typeface="Symbol" panose="05050102010706020507" pitchFamily="18" charset="2"/>
                </a:rPr>
                <a:t>q</a:t>
              </a:r>
              <a:r>
                <a:rPr lang="en-US" sz="2800" b="1" dirty="0"/>
                <a:t>) </a:t>
              </a:r>
              <a:r>
                <a:rPr lang="en-US" sz="2800" b="1" dirty="0">
                  <a:solidFill>
                    <a:schemeClr val="accent4"/>
                  </a:solidFill>
                </a:rPr>
                <a:t>?</a:t>
              </a:r>
            </a:p>
          </p:txBody>
        </p:sp>
      </p:grpSp>
      <p:pic>
        <p:nvPicPr>
          <p:cNvPr id="42"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43" name="CuadroTexto 2"/>
          <p:cNvSpPr txBox="1">
            <a:spLocks noGrp="1"/>
          </p:cNvSpPr>
          <p:nvPr>
            <p:ph type="title"/>
          </p:nvPr>
        </p:nvSpPr>
        <p:spPr>
          <a:xfrm>
            <a:off x="1981200" y="-27051"/>
            <a:ext cx="8229600" cy="609398"/>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DEMOGRAPHIC INFERENCE</a:t>
            </a:r>
            <a:endParaRPr lang="es-ES" sz="2400" dirty="0">
              <a:solidFill>
                <a:srgbClr val="EC6C6A"/>
              </a:solidFill>
              <a:latin typeface="DIN Alternate Bold"/>
              <a:cs typeface="DIN Alternate Bold"/>
            </a:endParaRPr>
          </a:p>
        </p:txBody>
      </p:sp>
    </p:spTree>
    <p:extLst>
      <p:ext uri="{BB962C8B-B14F-4D97-AF65-F5344CB8AC3E}">
        <p14:creationId xmlns:p14="http://schemas.microsoft.com/office/powerpoint/2010/main" val="306738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grpSp>
        <p:nvGrpSpPr>
          <p:cNvPr id="3" name="2 Grupo"/>
          <p:cNvGrpSpPr/>
          <p:nvPr/>
        </p:nvGrpSpPr>
        <p:grpSpPr>
          <a:xfrm>
            <a:off x="2874895" y="863374"/>
            <a:ext cx="2782115" cy="4410671"/>
            <a:chOff x="2286000" y="1038225"/>
            <a:chExt cx="3124200" cy="4953001"/>
          </a:xfrm>
        </p:grpSpPr>
        <p:sp>
          <p:nvSpPr>
            <p:cNvPr id="21" name="20 Rectángulo"/>
            <p:cNvSpPr/>
            <p:nvPr/>
          </p:nvSpPr>
          <p:spPr>
            <a:xfrm>
              <a:off x="2286000" y="5344895"/>
              <a:ext cx="3124200" cy="646331"/>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10 Llamada de flecha hacia abajo"/>
            <p:cNvSpPr/>
            <p:nvPr/>
          </p:nvSpPr>
          <p:spPr>
            <a:xfrm>
              <a:off x="2590800" y="1038225"/>
              <a:ext cx="2438400" cy="1066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13 CuadroTexto"/>
            <p:cNvSpPr txBox="1"/>
            <p:nvPr/>
          </p:nvSpPr>
          <p:spPr>
            <a:xfrm>
              <a:off x="3255391" y="1211224"/>
              <a:ext cx="1194118" cy="311058"/>
            </a:xfrm>
            <a:prstGeom prst="rect">
              <a:avLst/>
            </a:prstGeom>
            <a:noFill/>
            <a:ln>
              <a:noFill/>
            </a:ln>
          </p:spPr>
          <p:txBody>
            <a:bodyPr wrap="none" rtlCol="0">
              <a:spAutoFit/>
            </a:bodyPr>
            <a:lstStyle/>
            <a:p>
              <a:r>
                <a:rPr lang="en-US" sz="1200" b="1" dirty="0"/>
                <a:t>Simulate data</a:t>
              </a:r>
            </a:p>
          </p:txBody>
        </p:sp>
        <p:sp>
          <p:nvSpPr>
            <p:cNvPr id="15" name="14 Llamada de flecha hacia abajo"/>
            <p:cNvSpPr/>
            <p:nvPr/>
          </p:nvSpPr>
          <p:spPr>
            <a:xfrm>
              <a:off x="2590800" y="2257425"/>
              <a:ext cx="2438400" cy="1447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15 CuadroTexto"/>
            <p:cNvSpPr txBox="1"/>
            <p:nvPr/>
          </p:nvSpPr>
          <p:spPr>
            <a:xfrm>
              <a:off x="2999432" y="2464005"/>
              <a:ext cx="1648768" cy="518431"/>
            </a:xfrm>
            <a:prstGeom prst="rect">
              <a:avLst/>
            </a:prstGeom>
            <a:noFill/>
            <a:ln>
              <a:noFill/>
            </a:ln>
          </p:spPr>
          <p:txBody>
            <a:bodyPr wrap="square" rtlCol="0">
              <a:spAutoFit/>
            </a:bodyPr>
            <a:lstStyle/>
            <a:p>
              <a:pPr algn="ctr"/>
              <a:r>
                <a:rPr lang="en-US" sz="1200" b="1" dirty="0"/>
                <a:t>Estimate summary statistics (SS)</a:t>
              </a:r>
            </a:p>
          </p:txBody>
        </p:sp>
        <p:sp>
          <p:nvSpPr>
            <p:cNvPr id="18" name="17 CuadroTexto"/>
            <p:cNvSpPr txBox="1"/>
            <p:nvPr/>
          </p:nvSpPr>
          <p:spPr>
            <a:xfrm>
              <a:off x="2999432" y="4048929"/>
              <a:ext cx="1648768" cy="518431"/>
            </a:xfrm>
            <a:prstGeom prst="rect">
              <a:avLst/>
            </a:prstGeom>
            <a:noFill/>
            <a:ln>
              <a:noFill/>
            </a:ln>
          </p:spPr>
          <p:txBody>
            <a:bodyPr wrap="square" rtlCol="0">
              <a:spAutoFit/>
            </a:bodyPr>
            <a:lstStyle/>
            <a:p>
              <a:pPr algn="ctr"/>
              <a:r>
                <a:rPr lang="en-US" sz="1200" b="1" dirty="0"/>
                <a:t>Compare with observed SS</a:t>
              </a:r>
            </a:p>
          </p:txBody>
        </p:sp>
        <p:sp>
          <p:nvSpPr>
            <p:cNvPr id="20" name="19 CuadroTexto"/>
            <p:cNvSpPr txBox="1"/>
            <p:nvPr/>
          </p:nvSpPr>
          <p:spPr>
            <a:xfrm>
              <a:off x="2286000" y="5420957"/>
              <a:ext cx="3048001" cy="518431"/>
            </a:xfrm>
            <a:prstGeom prst="rect">
              <a:avLst/>
            </a:prstGeom>
            <a:noFill/>
            <a:ln>
              <a:noFill/>
            </a:ln>
          </p:spPr>
          <p:txBody>
            <a:bodyPr wrap="square" rtlCol="0">
              <a:spAutoFit/>
            </a:bodyPr>
            <a:lstStyle/>
            <a:p>
              <a:pPr algn="ctr"/>
              <a:r>
                <a:rPr lang="en-US" sz="1200" b="1" dirty="0"/>
                <a:t>Retain simulation parameters given </a:t>
              </a:r>
              <a:r>
                <a:rPr lang="en-US" sz="1200" b="1" dirty="0">
                  <a:latin typeface="Symbol" panose="05050102010706020507" pitchFamily="18" charset="2"/>
                </a:rPr>
                <a:t>e</a:t>
              </a:r>
              <a:r>
                <a:rPr lang="en-US" sz="1200" b="1" dirty="0"/>
                <a:t> threshold</a:t>
              </a:r>
            </a:p>
          </p:txBody>
        </p:sp>
        <p:sp>
          <p:nvSpPr>
            <p:cNvPr id="24" name="23 Llamada de flecha hacia abajo"/>
            <p:cNvSpPr/>
            <p:nvPr/>
          </p:nvSpPr>
          <p:spPr>
            <a:xfrm>
              <a:off x="2590800" y="3806488"/>
              <a:ext cx="2438400" cy="1447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5" name="CuadroTexto 2"/>
          <p:cNvSpPr txBox="1">
            <a:spLocks noGrp="1"/>
          </p:cNvSpPr>
          <p:nvPr>
            <p:ph type="title"/>
          </p:nvPr>
        </p:nvSpPr>
        <p:spPr>
          <a:xfrm>
            <a:off x="1790699" y="27215"/>
            <a:ext cx="8848725" cy="561885"/>
          </a:xfrm>
          <a:prstGeom prst="rect">
            <a:avLst/>
          </a:prstGeom>
          <a:noFill/>
        </p:spPr>
        <p:txBody>
          <a:bodyPr wrap="square" rtlCol="0">
            <a:spAutoFit/>
          </a:bodyPr>
          <a:lstStyle/>
          <a:p>
            <a:pPr algn="ctr">
              <a:lnSpc>
                <a:spcPct val="120000"/>
              </a:lnSpc>
            </a:pPr>
            <a:r>
              <a:rPr lang="es-ES" sz="2800" b="1" dirty="0" smtClean="0">
                <a:solidFill>
                  <a:srgbClr val="FF0000"/>
                </a:solidFill>
                <a:latin typeface="DIN Alternate Bold"/>
                <a:cs typeface="DIN Alternate Bold"/>
              </a:rPr>
              <a:t>APPROXIMATE BAYESIAN COMPUTATION (ABC)</a:t>
            </a:r>
            <a:endParaRPr lang="es-ES" sz="2400" b="1" dirty="0">
              <a:solidFill>
                <a:srgbClr val="FF0000"/>
              </a:solidFill>
              <a:latin typeface="DIN Alternate Bold"/>
              <a:cs typeface="DIN Alternate Bold"/>
            </a:endParaRPr>
          </a:p>
        </p:txBody>
      </p:sp>
      <p:sp>
        <p:nvSpPr>
          <p:cNvPr id="4" name="3 Rectángulo"/>
          <p:cNvSpPr/>
          <p:nvPr/>
        </p:nvSpPr>
        <p:spPr>
          <a:xfrm>
            <a:off x="2761192" y="721785"/>
            <a:ext cx="3036711" cy="4775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43694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 Arrow Callout 7"/>
          <p:cNvSpPr/>
          <p:nvPr/>
        </p:nvSpPr>
        <p:spPr>
          <a:xfrm>
            <a:off x="6076950" y="693210"/>
            <a:ext cx="2838450" cy="1011765"/>
          </a:xfrm>
          <a:prstGeom prst="leftArrowCallout">
            <a:avLst>
              <a:gd name="adj1" fmla="val 25000"/>
              <a:gd name="adj2" fmla="val 25000"/>
              <a:gd name="adj3" fmla="val 25000"/>
              <a:gd name="adj4" fmla="val 77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grpSp>
        <p:nvGrpSpPr>
          <p:cNvPr id="3" name="2 Grupo"/>
          <p:cNvGrpSpPr/>
          <p:nvPr/>
        </p:nvGrpSpPr>
        <p:grpSpPr>
          <a:xfrm>
            <a:off x="2874895" y="863374"/>
            <a:ext cx="2782115" cy="4410671"/>
            <a:chOff x="2286000" y="1038225"/>
            <a:chExt cx="3124200" cy="4953001"/>
          </a:xfrm>
        </p:grpSpPr>
        <p:sp>
          <p:nvSpPr>
            <p:cNvPr id="21" name="20 Rectángulo"/>
            <p:cNvSpPr/>
            <p:nvPr/>
          </p:nvSpPr>
          <p:spPr>
            <a:xfrm>
              <a:off x="2286000" y="5344895"/>
              <a:ext cx="3124200" cy="646331"/>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10 Llamada de flecha hacia abajo"/>
            <p:cNvSpPr/>
            <p:nvPr/>
          </p:nvSpPr>
          <p:spPr>
            <a:xfrm>
              <a:off x="2590800" y="1038225"/>
              <a:ext cx="2438400" cy="1066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13 CuadroTexto"/>
            <p:cNvSpPr txBox="1"/>
            <p:nvPr/>
          </p:nvSpPr>
          <p:spPr>
            <a:xfrm>
              <a:off x="3255391" y="1211224"/>
              <a:ext cx="1194118" cy="311058"/>
            </a:xfrm>
            <a:prstGeom prst="rect">
              <a:avLst/>
            </a:prstGeom>
            <a:noFill/>
            <a:ln>
              <a:noFill/>
            </a:ln>
          </p:spPr>
          <p:txBody>
            <a:bodyPr wrap="none" rtlCol="0">
              <a:spAutoFit/>
            </a:bodyPr>
            <a:lstStyle/>
            <a:p>
              <a:r>
                <a:rPr lang="en-US" sz="1200" b="1" dirty="0"/>
                <a:t>Simulate data</a:t>
              </a:r>
            </a:p>
          </p:txBody>
        </p:sp>
        <p:sp>
          <p:nvSpPr>
            <p:cNvPr id="15" name="14 Llamada de flecha hacia abajo"/>
            <p:cNvSpPr/>
            <p:nvPr/>
          </p:nvSpPr>
          <p:spPr>
            <a:xfrm>
              <a:off x="2590800" y="2257425"/>
              <a:ext cx="2438400" cy="1447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15 CuadroTexto"/>
            <p:cNvSpPr txBox="1"/>
            <p:nvPr/>
          </p:nvSpPr>
          <p:spPr>
            <a:xfrm>
              <a:off x="2999432" y="2464005"/>
              <a:ext cx="1648768" cy="518431"/>
            </a:xfrm>
            <a:prstGeom prst="rect">
              <a:avLst/>
            </a:prstGeom>
            <a:noFill/>
            <a:ln>
              <a:noFill/>
            </a:ln>
          </p:spPr>
          <p:txBody>
            <a:bodyPr wrap="square" rtlCol="0">
              <a:spAutoFit/>
            </a:bodyPr>
            <a:lstStyle/>
            <a:p>
              <a:pPr algn="ctr"/>
              <a:r>
                <a:rPr lang="en-US" sz="1200" b="1" dirty="0"/>
                <a:t>Estimate summary statistics (SS)</a:t>
              </a:r>
            </a:p>
          </p:txBody>
        </p:sp>
        <p:sp>
          <p:nvSpPr>
            <p:cNvPr id="18" name="17 CuadroTexto"/>
            <p:cNvSpPr txBox="1"/>
            <p:nvPr/>
          </p:nvSpPr>
          <p:spPr>
            <a:xfrm>
              <a:off x="2999432" y="4048929"/>
              <a:ext cx="1648768" cy="518431"/>
            </a:xfrm>
            <a:prstGeom prst="rect">
              <a:avLst/>
            </a:prstGeom>
            <a:noFill/>
            <a:ln>
              <a:noFill/>
            </a:ln>
          </p:spPr>
          <p:txBody>
            <a:bodyPr wrap="square" rtlCol="0">
              <a:spAutoFit/>
            </a:bodyPr>
            <a:lstStyle/>
            <a:p>
              <a:pPr algn="ctr"/>
              <a:r>
                <a:rPr lang="en-US" sz="1200" b="1" dirty="0"/>
                <a:t>Compare with observed SS</a:t>
              </a:r>
            </a:p>
          </p:txBody>
        </p:sp>
        <p:sp>
          <p:nvSpPr>
            <p:cNvPr id="20" name="19 CuadroTexto"/>
            <p:cNvSpPr txBox="1"/>
            <p:nvPr/>
          </p:nvSpPr>
          <p:spPr>
            <a:xfrm>
              <a:off x="2286000" y="5420957"/>
              <a:ext cx="3048001" cy="518431"/>
            </a:xfrm>
            <a:prstGeom prst="rect">
              <a:avLst/>
            </a:prstGeom>
            <a:noFill/>
            <a:ln>
              <a:noFill/>
            </a:ln>
          </p:spPr>
          <p:txBody>
            <a:bodyPr wrap="square" rtlCol="0">
              <a:spAutoFit/>
            </a:bodyPr>
            <a:lstStyle/>
            <a:p>
              <a:pPr algn="ctr"/>
              <a:r>
                <a:rPr lang="en-US" sz="1200" b="1" dirty="0"/>
                <a:t>Retain simulation parameters given </a:t>
              </a:r>
              <a:r>
                <a:rPr lang="en-US" sz="1200" b="1" dirty="0">
                  <a:latin typeface="Symbol" panose="05050102010706020507" pitchFamily="18" charset="2"/>
                </a:rPr>
                <a:t>e</a:t>
              </a:r>
              <a:r>
                <a:rPr lang="en-US" sz="1200" b="1" dirty="0"/>
                <a:t> threshold</a:t>
              </a:r>
            </a:p>
          </p:txBody>
        </p:sp>
        <p:sp>
          <p:nvSpPr>
            <p:cNvPr id="24" name="23 Llamada de flecha hacia abajo"/>
            <p:cNvSpPr/>
            <p:nvPr/>
          </p:nvSpPr>
          <p:spPr>
            <a:xfrm>
              <a:off x="2590800" y="3806488"/>
              <a:ext cx="2438400" cy="1447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5" name="CuadroTexto 2"/>
          <p:cNvSpPr txBox="1">
            <a:spLocks noGrp="1"/>
          </p:cNvSpPr>
          <p:nvPr>
            <p:ph type="title"/>
          </p:nvPr>
        </p:nvSpPr>
        <p:spPr>
          <a:xfrm>
            <a:off x="1790699" y="27215"/>
            <a:ext cx="8848725" cy="561885"/>
          </a:xfrm>
          <a:prstGeom prst="rect">
            <a:avLst/>
          </a:prstGeom>
          <a:noFill/>
        </p:spPr>
        <p:txBody>
          <a:bodyPr wrap="square" rtlCol="0">
            <a:spAutoFit/>
          </a:bodyPr>
          <a:lstStyle/>
          <a:p>
            <a:pPr algn="ctr">
              <a:lnSpc>
                <a:spcPct val="120000"/>
              </a:lnSpc>
            </a:pPr>
            <a:r>
              <a:rPr lang="es-ES" sz="2800" b="1" dirty="0" smtClean="0">
                <a:solidFill>
                  <a:srgbClr val="FF0000"/>
                </a:solidFill>
                <a:latin typeface="DIN Alternate Bold"/>
                <a:cs typeface="DIN Alternate Bold"/>
              </a:rPr>
              <a:t>APPROXIMATE BAYESIAN COMPUTATION (ABC)</a:t>
            </a:r>
            <a:endParaRPr lang="es-ES" sz="2400" b="1" dirty="0">
              <a:solidFill>
                <a:srgbClr val="FF0000"/>
              </a:solidFill>
              <a:latin typeface="DIN Alternate Bold"/>
              <a:cs typeface="DIN Alternate Bold"/>
            </a:endParaRPr>
          </a:p>
        </p:txBody>
      </p:sp>
      <p:sp>
        <p:nvSpPr>
          <p:cNvPr id="4" name="3 Rectángulo"/>
          <p:cNvSpPr/>
          <p:nvPr/>
        </p:nvSpPr>
        <p:spPr>
          <a:xfrm>
            <a:off x="2761192" y="721785"/>
            <a:ext cx="3036711" cy="4775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956759" y="981577"/>
            <a:ext cx="1831399" cy="369332"/>
          </a:xfrm>
          <a:prstGeom prst="rect">
            <a:avLst/>
          </a:prstGeom>
          <a:noFill/>
        </p:spPr>
        <p:txBody>
          <a:bodyPr wrap="none" rtlCol="0">
            <a:spAutoFit/>
          </a:bodyPr>
          <a:lstStyle/>
          <a:p>
            <a:r>
              <a:rPr lang="en-US" dirty="0" smtClean="0"/>
              <a:t>Which simulator?</a:t>
            </a:r>
            <a:endParaRPr lang="en-US" dirty="0"/>
          </a:p>
        </p:txBody>
      </p:sp>
      <p:sp>
        <p:nvSpPr>
          <p:cNvPr id="22" name="Left Arrow Callout 21"/>
          <p:cNvSpPr/>
          <p:nvPr/>
        </p:nvSpPr>
        <p:spPr>
          <a:xfrm>
            <a:off x="6067425" y="1836210"/>
            <a:ext cx="2838450" cy="1011765"/>
          </a:xfrm>
          <a:prstGeom prst="leftArrowCallout">
            <a:avLst>
              <a:gd name="adj1" fmla="val 25000"/>
              <a:gd name="adj2" fmla="val 25000"/>
              <a:gd name="adj3" fmla="val 25000"/>
              <a:gd name="adj4" fmla="val 77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175834" y="2124577"/>
            <a:ext cx="1156086" cy="369332"/>
          </a:xfrm>
          <a:prstGeom prst="rect">
            <a:avLst/>
          </a:prstGeom>
          <a:noFill/>
        </p:spPr>
        <p:txBody>
          <a:bodyPr wrap="none" rtlCol="0">
            <a:spAutoFit/>
          </a:bodyPr>
          <a:lstStyle/>
          <a:p>
            <a:r>
              <a:rPr lang="en-US" dirty="0" smtClean="0"/>
              <a:t>Which SS?</a:t>
            </a:r>
            <a:endParaRPr lang="en-US" dirty="0"/>
          </a:p>
        </p:txBody>
      </p:sp>
      <p:sp>
        <p:nvSpPr>
          <p:cNvPr id="25" name="Left Arrow Callout 24"/>
          <p:cNvSpPr/>
          <p:nvPr/>
        </p:nvSpPr>
        <p:spPr>
          <a:xfrm>
            <a:off x="6067425" y="3284010"/>
            <a:ext cx="2838450" cy="1011765"/>
          </a:xfrm>
          <a:prstGeom prst="leftArrowCallout">
            <a:avLst>
              <a:gd name="adj1" fmla="val 25000"/>
              <a:gd name="adj2" fmla="val 25000"/>
              <a:gd name="adj3" fmla="val 25000"/>
              <a:gd name="adj4" fmla="val 77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918659" y="3591427"/>
            <a:ext cx="1747017" cy="369332"/>
          </a:xfrm>
          <a:prstGeom prst="rect">
            <a:avLst/>
          </a:prstGeom>
          <a:noFill/>
        </p:spPr>
        <p:txBody>
          <a:bodyPr wrap="none" rtlCol="0">
            <a:spAutoFit/>
          </a:bodyPr>
          <a:lstStyle/>
          <a:p>
            <a:r>
              <a:rPr lang="en-US" dirty="0" smtClean="0"/>
              <a:t>Which Distance?</a:t>
            </a:r>
            <a:endParaRPr lang="en-US" dirty="0"/>
          </a:p>
        </p:txBody>
      </p:sp>
      <p:sp>
        <p:nvSpPr>
          <p:cNvPr id="27" name="Left Arrow Callout 26"/>
          <p:cNvSpPr/>
          <p:nvPr/>
        </p:nvSpPr>
        <p:spPr>
          <a:xfrm>
            <a:off x="6067425" y="4531785"/>
            <a:ext cx="2838450" cy="1011765"/>
          </a:xfrm>
          <a:prstGeom prst="leftArrowCallout">
            <a:avLst>
              <a:gd name="adj1" fmla="val 25000"/>
              <a:gd name="adj2" fmla="val 25000"/>
              <a:gd name="adj3" fmla="val 25000"/>
              <a:gd name="adj4" fmla="val 777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918659" y="4839202"/>
            <a:ext cx="1843966" cy="369332"/>
          </a:xfrm>
          <a:prstGeom prst="rect">
            <a:avLst/>
          </a:prstGeom>
          <a:noFill/>
        </p:spPr>
        <p:txBody>
          <a:bodyPr wrap="none" rtlCol="0">
            <a:spAutoFit/>
          </a:bodyPr>
          <a:lstStyle/>
          <a:p>
            <a:r>
              <a:rPr lang="en-US" dirty="0" smtClean="0"/>
              <a:t>Which threshold?</a:t>
            </a:r>
            <a:endParaRPr lang="en-US" dirty="0"/>
          </a:p>
        </p:txBody>
      </p:sp>
    </p:spTree>
    <p:extLst>
      <p:ext uri="{BB962C8B-B14F-4D97-AF65-F5344CB8AC3E}">
        <p14:creationId xmlns:p14="http://schemas.microsoft.com/office/powerpoint/2010/main" val="91082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01438" y="1098262"/>
            <a:ext cx="10183091" cy="4076410"/>
          </a:xfrm>
        </p:spPr>
        <p:txBody>
          <a:bodyPr>
            <a:noAutofit/>
          </a:bodyPr>
          <a:lstStyle/>
          <a:p>
            <a:pPr lvl="1"/>
            <a:r>
              <a:rPr lang="en-US" sz="2800" dirty="0" smtClean="0"/>
              <a:t>How </a:t>
            </a:r>
            <a:r>
              <a:rPr lang="en-US" sz="2800" dirty="0"/>
              <a:t>do you define “</a:t>
            </a:r>
            <a:r>
              <a:rPr lang="en-US" sz="2800" i="1" dirty="0"/>
              <a:t>informative</a:t>
            </a:r>
            <a:r>
              <a:rPr lang="en-US" sz="2800" dirty="0"/>
              <a:t>” SS for </a:t>
            </a:r>
            <a:r>
              <a:rPr lang="en-US" sz="2800" dirty="0">
                <a:latin typeface="Symbol" panose="05050102010706020507" pitchFamily="18" charset="2"/>
              </a:rPr>
              <a:t>q</a:t>
            </a:r>
            <a:r>
              <a:rPr lang="en-US" sz="2800" dirty="0"/>
              <a:t>?</a:t>
            </a:r>
          </a:p>
          <a:p>
            <a:pPr lvl="2"/>
            <a:r>
              <a:rPr lang="en-US" sz="2800" dirty="0"/>
              <a:t>Previous experience given the same or similar models</a:t>
            </a:r>
          </a:p>
          <a:p>
            <a:pPr lvl="2"/>
            <a:r>
              <a:rPr lang="en-US" sz="2800" dirty="0"/>
              <a:t>The SS correlates with </a:t>
            </a:r>
            <a:r>
              <a:rPr lang="en-US" sz="2800" dirty="0" smtClean="0">
                <a:latin typeface="Symbol" panose="05050102010706020507" pitchFamily="18" charset="2"/>
              </a:rPr>
              <a:t>q</a:t>
            </a:r>
            <a:endParaRPr lang="en-US" sz="2800" dirty="0" smtClean="0"/>
          </a:p>
          <a:p>
            <a:pPr lvl="1"/>
            <a:r>
              <a:rPr lang="en-US" sz="2800" dirty="0" smtClean="0"/>
              <a:t>Redundancy (Not a problem in theory)</a:t>
            </a:r>
          </a:p>
          <a:p>
            <a:pPr lvl="2"/>
            <a:r>
              <a:rPr lang="en-US" sz="2800" dirty="0" smtClean="0"/>
              <a:t>Redundant SS can bias the posterior (in practice…)</a:t>
            </a:r>
          </a:p>
          <a:p>
            <a:pPr lvl="3"/>
            <a:r>
              <a:rPr lang="en-US" sz="2800" dirty="0" smtClean="0"/>
              <a:t>More severe with low number of simulations</a:t>
            </a:r>
            <a:endParaRPr lang="en-US" sz="2800" dirty="0"/>
          </a:p>
          <a:p>
            <a:pPr lvl="2"/>
            <a:r>
              <a:rPr lang="en-US" sz="2800" dirty="0" smtClean="0"/>
              <a:t>How to control?</a:t>
            </a:r>
          </a:p>
          <a:p>
            <a:pPr lvl="3"/>
            <a:r>
              <a:rPr lang="en-US" sz="2800" dirty="0" smtClean="0"/>
              <a:t>Apply algorithms for removing redundant SS</a:t>
            </a:r>
          </a:p>
          <a:p>
            <a:pPr lvl="3"/>
            <a:r>
              <a:rPr lang="en-US" sz="2800" dirty="0" smtClean="0"/>
              <a:t>Combine SS (i.e. PCA)</a:t>
            </a:r>
          </a:p>
        </p:txBody>
      </p:sp>
      <p:sp>
        <p:nvSpPr>
          <p:cNvPr id="6" name="CuadroTexto 2"/>
          <p:cNvSpPr txBox="1">
            <a:spLocks noGrp="1"/>
          </p:cNvSpPr>
          <p:nvPr>
            <p:ph type="title"/>
          </p:nvPr>
        </p:nvSpPr>
        <p:spPr>
          <a:xfrm>
            <a:off x="1991591" y="8165"/>
            <a:ext cx="8229600" cy="561885"/>
          </a:xfrm>
          <a:prstGeom prst="rect">
            <a:avLst/>
          </a:prstGeom>
          <a:noFill/>
        </p:spPr>
        <p:txBody>
          <a:bodyPr wrap="square" rtlCol="0">
            <a:spAutoFit/>
          </a:bodyPr>
          <a:lstStyle/>
          <a:p>
            <a:pPr algn="ctr">
              <a:lnSpc>
                <a:spcPct val="120000"/>
              </a:lnSpc>
            </a:pPr>
            <a:r>
              <a:rPr lang="es-ES" sz="2800" b="1" dirty="0" smtClean="0">
                <a:latin typeface="DIN Alternate Bold"/>
                <a:cs typeface="DIN Alternate Bold"/>
              </a:rPr>
              <a:t>ABC: THE SUMMARY STATISTIC PROBLEM</a:t>
            </a:r>
            <a:endParaRPr lang="es-ES" sz="2400" b="1" dirty="0">
              <a:latin typeface="DIN Alternate Bold"/>
              <a:cs typeface="DIN Alternate Bold"/>
            </a:endParaRPr>
          </a:p>
        </p:txBody>
      </p:sp>
      <p:pic>
        <p:nvPicPr>
          <p:cNvPr id="7"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8" name="7 Rectángulo"/>
          <p:cNvSpPr/>
          <p:nvPr/>
        </p:nvSpPr>
        <p:spPr>
          <a:xfrm>
            <a:off x="519545" y="2421082"/>
            <a:ext cx="10453255" cy="2857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47588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01438" y="1098262"/>
            <a:ext cx="10183091" cy="4076410"/>
          </a:xfrm>
        </p:spPr>
        <p:txBody>
          <a:bodyPr>
            <a:noAutofit/>
          </a:bodyPr>
          <a:lstStyle/>
          <a:p>
            <a:pPr lvl="1"/>
            <a:r>
              <a:rPr lang="en-US" sz="2800" dirty="0" smtClean="0"/>
              <a:t>How </a:t>
            </a:r>
            <a:r>
              <a:rPr lang="en-US" sz="2800" dirty="0"/>
              <a:t>do you define “</a:t>
            </a:r>
            <a:r>
              <a:rPr lang="en-US" sz="2800" i="1" dirty="0"/>
              <a:t>informative</a:t>
            </a:r>
            <a:r>
              <a:rPr lang="en-US" sz="2800" dirty="0"/>
              <a:t>” SS for </a:t>
            </a:r>
            <a:r>
              <a:rPr lang="en-US" sz="2800" dirty="0">
                <a:latin typeface="Symbol" panose="05050102010706020507" pitchFamily="18" charset="2"/>
              </a:rPr>
              <a:t>q</a:t>
            </a:r>
            <a:r>
              <a:rPr lang="en-US" sz="2800" dirty="0"/>
              <a:t>?</a:t>
            </a:r>
          </a:p>
          <a:p>
            <a:pPr lvl="2"/>
            <a:r>
              <a:rPr lang="en-US" sz="2800" dirty="0"/>
              <a:t>Previous experience given the same or similar models</a:t>
            </a:r>
          </a:p>
          <a:p>
            <a:pPr lvl="2"/>
            <a:r>
              <a:rPr lang="en-US" sz="2800" dirty="0"/>
              <a:t>The SS correlates with </a:t>
            </a:r>
            <a:r>
              <a:rPr lang="en-US" sz="2800" dirty="0" smtClean="0">
                <a:latin typeface="Symbol" panose="05050102010706020507" pitchFamily="18" charset="2"/>
              </a:rPr>
              <a:t>q</a:t>
            </a:r>
            <a:endParaRPr lang="en-US" sz="2800" dirty="0" smtClean="0"/>
          </a:p>
          <a:p>
            <a:pPr lvl="1"/>
            <a:r>
              <a:rPr lang="en-US" sz="2800" dirty="0" smtClean="0"/>
              <a:t>Redundancy (Not a problem in theory)</a:t>
            </a:r>
          </a:p>
          <a:p>
            <a:pPr lvl="2"/>
            <a:r>
              <a:rPr lang="en-US" sz="2800" dirty="0" smtClean="0"/>
              <a:t>Redundant SS can bias the posterior (in practice…)</a:t>
            </a:r>
          </a:p>
          <a:p>
            <a:pPr lvl="3"/>
            <a:r>
              <a:rPr lang="en-US" sz="2800" dirty="0" smtClean="0"/>
              <a:t>More severe with low number of simulations</a:t>
            </a:r>
            <a:endParaRPr lang="en-US" sz="2800" dirty="0"/>
          </a:p>
          <a:p>
            <a:pPr lvl="2"/>
            <a:r>
              <a:rPr lang="en-US" sz="2800" dirty="0" smtClean="0"/>
              <a:t>How to control?</a:t>
            </a:r>
          </a:p>
          <a:p>
            <a:pPr lvl="3"/>
            <a:r>
              <a:rPr lang="en-US" sz="2800" dirty="0" smtClean="0"/>
              <a:t>Apply algorithms for removing redundant SS</a:t>
            </a:r>
          </a:p>
          <a:p>
            <a:pPr lvl="3"/>
            <a:r>
              <a:rPr lang="en-US" sz="2800" dirty="0" smtClean="0"/>
              <a:t>Combine SS (i.e. PCA)</a:t>
            </a:r>
          </a:p>
        </p:txBody>
      </p:sp>
      <p:sp>
        <p:nvSpPr>
          <p:cNvPr id="6" name="CuadroTexto 2"/>
          <p:cNvSpPr txBox="1">
            <a:spLocks noGrp="1"/>
          </p:cNvSpPr>
          <p:nvPr>
            <p:ph type="title"/>
          </p:nvPr>
        </p:nvSpPr>
        <p:spPr>
          <a:xfrm>
            <a:off x="1991591" y="8165"/>
            <a:ext cx="8229600" cy="561885"/>
          </a:xfrm>
          <a:prstGeom prst="rect">
            <a:avLst/>
          </a:prstGeom>
          <a:noFill/>
        </p:spPr>
        <p:txBody>
          <a:bodyPr wrap="square" rtlCol="0">
            <a:spAutoFit/>
          </a:bodyPr>
          <a:lstStyle/>
          <a:p>
            <a:pPr algn="ctr">
              <a:lnSpc>
                <a:spcPct val="120000"/>
              </a:lnSpc>
            </a:pPr>
            <a:r>
              <a:rPr lang="es-ES" sz="2800" b="1" dirty="0" smtClean="0">
                <a:latin typeface="DIN Alternate Bold"/>
                <a:cs typeface="DIN Alternate Bold"/>
              </a:rPr>
              <a:t>ABC: THE SUMMARY STATISTIC PROBLEM</a:t>
            </a:r>
            <a:endParaRPr lang="es-ES" sz="2400" b="1" dirty="0">
              <a:latin typeface="DIN Alternate Bold"/>
              <a:cs typeface="DIN Alternate Bold"/>
            </a:endParaRPr>
          </a:p>
        </p:txBody>
      </p:sp>
      <p:pic>
        <p:nvPicPr>
          <p:cNvPr id="7"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8" name="7 Rectángulo"/>
          <p:cNvSpPr/>
          <p:nvPr/>
        </p:nvSpPr>
        <p:spPr>
          <a:xfrm>
            <a:off x="519544" y="997527"/>
            <a:ext cx="10453255" cy="1475509"/>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033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01438" y="1098262"/>
            <a:ext cx="10183091" cy="4076410"/>
          </a:xfrm>
        </p:spPr>
        <p:txBody>
          <a:bodyPr>
            <a:noAutofit/>
          </a:bodyPr>
          <a:lstStyle/>
          <a:p>
            <a:pPr lvl="1"/>
            <a:r>
              <a:rPr lang="en-US" sz="2800" dirty="0" smtClean="0"/>
              <a:t>How </a:t>
            </a:r>
            <a:r>
              <a:rPr lang="en-US" sz="2800" dirty="0"/>
              <a:t>do you define “</a:t>
            </a:r>
            <a:r>
              <a:rPr lang="en-US" sz="2800" i="1" dirty="0"/>
              <a:t>informative</a:t>
            </a:r>
            <a:r>
              <a:rPr lang="en-US" sz="2800" dirty="0"/>
              <a:t>” SS for </a:t>
            </a:r>
            <a:r>
              <a:rPr lang="en-US" sz="2800" dirty="0">
                <a:latin typeface="Symbol" panose="05050102010706020507" pitchFamily="18" charset="2"/>
              </a:rPr>
              <a:t>q</a:t>
            </a:r>
            <a:r>
              <a:rPr lang="en-US" sz="2800" dirty="0"/>
              <a:t>?</a:t>
            </a:r>
          </a:p>
          <a:p>
            <a:pPr lvl="2"/>
            <a:r>
              <a:rPr lang="en-US" sz="2800" dirty="0"/>
              <a:t>Previous experience given the same or similar models</a:t>
            </a:r>
          </a:p>
          <a:p>
            <a:pPr lvl="2"/>
            <a:r>
              <a:rPr lang="en-US" sz="2800" dirty="0"/>
              <a:t>The SS correlates with </a:t>
            </a:r>
            <a:r>
              <a:rPr lang="en-US" sz="2800" dirty="0" smtClean="0">
                <a:latin typeface="Symbol" panose="05050102010706020507" pitchFamily="18" charset="2"/>
              </a:rPr>
              <a:t>q</a:t>
            </a:r>
            <a:endParaRPr lang="en-US" sz="2800" dirty="0" smtClean="0"/>
          </a:p>
          <a:p>
            <a:pPr lvl="1"/>
            <a:r>
              <a:rPr lang="en-US" sz="2800" dirty="0" smtClean="0"/>
              <a:t>Redundancy (Not a problem in theory)</a:t>
            </a:r>
          </a:p>
          <a:p>
            <a:pPr lvl="2"/>
            <a:r>
              <a:rPr lang="en-US" sz="2800" dirty="0" smtClean="0"/>
              <a:t>Redundant SS can bias the posterior (in practice…)</a:t>
            </a:r>
          </a:p>
          <a:p>
            <a:pPr lvl="3"/>
            <a:r>
              <a:rPr lang="en-US" sz="2800" dirty="0" smtClean="0"/>
              <a:t>More severe with low number of simulations</a:t>
            </a:r>
            <a:endParaRPr lang="en-US" sz="2800" dirty="0"/>
          </a:p>
          <a:p>
            <a:pPr lvl="2"/>
            <a:r>
              <a:rPr lang="en-US" sz="2800" dirty="0" smtClean="0"/>
              <a:t>How to control?</a:t>
            </a:r>
          </a:p>
          <a:p>
            <a:pPr lvl="3"/>
            <a:r>
              <a:rPr lang="en-US" sz="2800" dirty="0" smtClean="0"/>
              <a:t>Apply algorithms for removing redundant SS</a:t>
            </a:r>
          </a:p>
          <a:p>
            <a:pPr lvl="3"/>
            <a:r>
              <a:rPr lang="en-US" sz="2800" dirty="0" smtClean="0"/>
              <a:t>Combine SS (i.e. PCA)</a:t>
            </a:r>
          </a:p>
        </p:txBody>
      </p:sp>
      <p:sp>
        <p:nvSpPr>
          <p:cNvPr id="6" name="CuadroTexto 2"/>
          <p:cNvSpPr txBox="1">
            <a:spLocks noGrp="1"/>
          </p:cNvSpPr>
          <p:nvPr>
            <p:ph type="title"/>
          </p:nvPr>
        </p:nvSpPr>
        <p:spPr>
          <a:xfrm>
            <a:off x="1991591" y="8165"/>
            <a:ext cx="8229600" cy="561885"/>
          </a:xfrm>
          <a:prstGeom prst="rect">
            <a:avLst/>
          </a:prstGeom>
          <a:noFill/>
        </p:spPr>
        <p:txBody>
          <a:bodyPr wrap="square" rtlCol="0">
            <a:spAutoFit/>
          </a:bodyPr>
          <a:lstStyle/>
          <a:p>
            <a:pPr algn="ctr">
              <a:lnSpc>
                <a:spcPct val="120000"/>
              </a:lnSpc>
            </a:pPr>
            <a:r>
              <a:rPr lang="es-ES" sz="2800" b="1" dirty="0" smtClean="0">
                <a:latin typeface="DIN Alternate Bold"/>
                <a:cs typeface="DIN Alternate Bold"/>
              </a:rPr>
              <a:t>ABC: THE SUMMARY STATISTIC PROBLEM</a:t>
            </a:r>
            <a:endParaRPr lang="es-ES" sz="2400" b="1" dirty="0">
              <a:latin typeface="DIN Alternate Bold"/>
              <a:cs typeface="DIN Alternate Bold"/>
            </a:endParaRPr>
          </a:p>
        </p:txBody>
      </p:sp>
      <p:pic>
        <p:nvPicPr>
          <p:cNvPr id="7"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8" name="7 Rectángulo"/>
          <p:cNvSpPr/>
          <p:nvPr/>
        </p:nvSpPr>
        <p:spPr>
          <a:xfrm>
            <a:off x="519544" y="997527"/>
            <a:ext cx="10453255" cy="4365048"/>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762126" y="2225964"/>
            <a:ext cx="8562974" cy="1200329"/>
          </a:xfrm>
          <a:prstGeom prst="rect">
            <a:avLst/>
          </a:prstGeom>
          <a:noFill/>
        </p:spPr>
        <p:txBody>
          <a:bodyPr wrap="square" rtlCol="0">
            <a:spAutoFit/>
          </a:bodyPr>
          <a:lstStyle/>
          <a:p>
            <a:pPr algn="ctr"/>
            <a:r>
              <a:rPr lang="en-US" sz="3600" b="1" dirty="0" smtClean="0">
                <a:solidFill>
                  <a:srgbClr val="FF0000"/>
                </a:solidFill>
              </a:rPr>
              <a:t>How could we identify the most informative Summary statistic of the data?</a:t>
            </a:r>
            <a:endParaRPr lang="en-US" sz="3600" b="1" dirty="0">
              <a:solidFill>
                <a:srgbClr val="FF0000"/>
              </a:solidFill>
            </a:endParaRPr>
          </a:p>
        </p:txBody>
      </p:sp>
    </p:spTree>
    <p:extLst>
      <p:ext uri="{BB962C8B-B14F-4D97-AF65-F5344CB8AC3E}">
        <p14:creationId xmlns:p14="http://schemas.microsoft.com/office/powerpoint/2010/main" val="2123708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NATURAL SOLUTIONS</a:t>
            </a:r>
            <a:endParaRPr lang="es-ES" sz="2400" dirty="0">
              <a:solidFill>
                <a:srgbClr val="EC6C6A"/>
              </a:solidFill>
              <a:latin typeface="DIN Alternate Bold"/>
              <a:cs typeface="DIN Alternate Bold"/>
            </a:endParaRPr>
          </a:p>
        </p:txBody>
      </p:sp>
      <p:pic>
        <p:nvPicPr>
          <p:cNvPr id="1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7552"/>
          <a:stretch/>
        </p:blipFill>
        <p:spPr>
          <a:xfrm>
            <a:off x="1871400" y="1917864"/>
            <a:ext cx="8449199" cy="3587586"/>
          </a:xfrm>
        </p:spPr>
      </p:pic>
      <p:grpSp>
        <p:nvGrpSpPr>
          <p:cNvPr id="15" name="Group 14"/>
          <p:cNvGrpSpPr/>
          <p:nvPr/>
        </p:nvGrpSpPr>
        <p:grpSpPr>
          <a:xfrm>
            <a:off x="236621" y="266701"/>
            <a:ext cx="11860129" cy="1347076"/>
            <a:chOff x="236621" y="647701"/>
            <a:chExt cx="11860129" cy="1347076"/>
          </a:xfrm>
        </p:grpSpPr>
        <p:sp>
          <p:nvSpPr>
            <p:cNvPr id="16" name="Oval Callout 15"/>
            <p:cNvSpPr/>
            <p:nvPr/>
          </p:nvSpPr>
          <p:spPr>
            <a:xfrm>
              <a:off x="236621" y="647701"/>
              <a:ext cx="1744579" cy="1074821"/>
            </a:xfrm>
            <a:prstGeom prst="wedgeEllipseCallout">
              <a:avLst>
                <a:gd name="adj1" fmla="val 141303"/>
                <a:gd name="adj2" fmla="val 255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Not really dangerous</a:t>
              </a:r>
              <a:endParaRPr lang="en-US" dirty="0">
                <a:solidFill>
                  <a:schemeClr val="tx1"/>
                </a:solidFill>
              </a:endParaRPr>
            </a:p>
          </p:txBody>
        </p:sp>
        <p:sp>
          <p:nvSpPr>
            <p:cNvPr id="17" name="Oval Callout 16"/>
            <p:cNvSpPr/>
            <p:nvPr/>
          </p:nvSpPr>
          <p:spPr>
            <a:xfrm>
              <a:off x="9886950" y="647701"/>
              <a:ext cx="2209800" cy="1347076"/>
            </a:xfrm>
            <a:prstGeom prst="wedgeEllipseCallout">
              <a:avLst>
                <a:gd name="adj1" fmla="val -90650"/>
                <a:gd name="adj2" fmla="val 23527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If you come close, you can guess my next dinner…</a:t>
              </a:r>
              <a:endParaRPr lang="en-US" dirty="0">
                <a:solidFill>
                  <a:schemeClr val="tx1"/>
                </a:solidFill>
              </a:endParaRPr>
            </a:p>
          </p:txBody>
        </p:sp>
      </p:grpSp>
      <p:sp>
        <p:nvSpPr>
          <p:cNvPr id="18" name="TextBox 17"/>
          <p:cNvSpPr txBox="1"/>
          <p:nvPr/>
        </p:nvSpPr>
        <p:spPr>
          <a:xfrm>
            <a:off x="4635791" y="1244445"/>
            <a:ext cx="2920415" cy="369332"/>
          </a:xfrm>
          <a:prstGeom prst="rect">
            <a:avLst/>
          </a:prstGeom>
          <a:noFill/>
        </p:spPr>
        <p:txBody>
          <a:bodyPr wrap="none" rtlCol="0">
            <a:spAutoFit/>
          </a:bodyPr>
          <a:lstStyle/>
          <a:p>
            <a:r>
              <a:rPr lang="en-US" b="1" dirty="0" smtClean="0">
                <a:latin typeface="DIN Alternate Bold"/>
              </a:rPr>
              <a:t>PATTERN RECOGNITION</a:t>
            </a:r>
            <a:endParaRPr lang="en-US" b="1" dirty="0">
              <a:latin typeface="DIN Alternate Bold"/>
            </a:endParaRPr>
          </a:p>
        </p:txBody>
      </p:sp>
      <p:pic>
        <p:nvPicPr>
          <p:cNvPr id="9"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23566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136176" y="2579174"/>
            <a:ext cx="4913648" cy="2133601"/>
          </a:xfrm>
          <a:prstGeom prst="rect">
            <a:avLst/>
          </a:prstGeom>
        </p:spPr>
      </p:pic>
      <p:sp>
        <p:nvSpPr>
          <p:cNvPr id="2" name="Title 1"/>
          <p:cNvSpPr>
            <a:spLocks noGrp="1"/>
          </p:cNvSpPr>
          <p:nvPr>
            <p:ph type="title"/>
          </p:nvPr>
        </p:nvSpPr>
        <p:spPr>
          <a:xfrm>
            <a:off x="914400" y="665870"/>
            <a:ext cx="10515600" cy="1325563"/>
          </a:xfrm>
        </p:spPr>
        <p:txBody>
          <a:bodyPr>
            <a:normAutofit/>
          </a:bodyPr>
          <a:lstStyle/>
          <a:p>
            <a:pPr algn="ctr"/>
            <a:r>
              <a:rPr lang="en-US" dirty="0" smtClean="0"/>
              <a:t>The perceptron: the neuron as a model for processing information</a:t>
            </a:r>
            <a:endParaRPr lang="en-US" dirty="0"/>
          </a:p>
        </p:txBody>
      </p:sp>
      <p:pic>
        <p:nvPicPr>
          <p:cNvPr id="8" name="Picture 7"/>
          <p:cNvPicPr>
            <a:picLocks noChangeAspect="1"/>
          </p:cNvPicPr>
          <p:nvPr/>
        </p:nvPicPr>
        <p:blipFill>
          <a:blip r:embed="rId3"/>
          <a:stretch>
            <a:fillRect/>
          </a:stretch>
        </p:blipFill>
        <p:spPr>
          <a:xfrm>
            <a:off x="790457" y="2581113"/>
            <a:ext cx="4947138" cy="2131662"/>
          </a:xfrm>
          <a:prstGeom prst="rect">
            <a:avLst/>
          </a:prstGeom>
        </p:spPr>
      </p:pic>
      <p:pic>
        <p:nvPicPr>
          <p:cNvPr id="9" name="Imagen 7" descr="CNAG_PPT_Logo peu_VF.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11" name="CuadroTexto 2"/>
          <p:cNvSpPr txBox="1">
            <a:spLocks/>
          </p:cNvSpPr>
          <p:nvPr/>
        </p:nvSpPr>
        <p:spPr>
          <a:xfrm>
            <a:off x="1981200" y="-3295"/>
            <a:ext cx="8229600" cy="561885"/>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rgbClr val="EC6C6A"/>
                </a:solidFill>
                <a:latin typeface="DIN Alternate Bold"/>
                <a:cs typeface="DIN Alternate Bold"/>
              </a:rPr>
              <a:t>NATURAL INSPIRATION TO OPTIMIZE</a:t>
            </a:r>
            <a:endParaRPr lang="es-ES" sz="2400" dirty="0">
              <a:solidFill>
                <a:srgbClr val="EC6C6A"/>
              </a:solidFill>
              <a:latin typeface="DIN Alternate Bold"/>
              <a:cs typeface="DIN Alternate Bold"/>
            </a:endParaRPr>
          </a:p>
        </p:txBody>
      </p:sp>
    </p:spTree>
    <p:extLst>
      <p:ext uri="{BB962C8B-B14F-4D97-AF65-F5344CB8AC3E}">
        <p14:creationId xmlns:p14="http://schemas.microsoft.com/office/powerpoint/2010/main" val="605455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6858000" y="1225324"/>
            <a:ext cx="3810000" cy="3992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3 Rectángulo"/>
          <p:cNvSpPr/>
          <p:nvPr/>
        </p:nvSpPr>
        <p:spPr>
          <a:xfrm>
            <a:off x="2370667" y="1083735"/>
            <a:ext cx="3036711" cy="4775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Llamada de flecha a la derecha"/>
          <p:cNvSpPr/>
          <p:nvPr/>
        </p:nvSpPr>
        <p:spPr>
          <a:xfrm>
            <a:off x="2755795" y="2311027"/>
            <a:ext cx="4390071" cy="829941"/>
          </a:xfrm>
          <a:prstGeom prst="rightArrowCallout">
            <a:avLst>
              <a:gd name="adj1" fmla="val 40685"/>
              <a:gd name="adj2" fmla="val 37548"/>
              <a:gd name="adj3" fmla="val 43822"/>
              <a:gd name="adj4" fmla="val 565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grpSp>
        <p:nvGrpSpPr>
          <p:cNvPr id="3" name="2 Grupo"/>
          <p:cNvGrpSpPr/>
          <p:nvPr/>
        </p:nvGrpSpPr>
        <p:grpSpPr>
          <a:xfrm>
            <a:off x="2484370" y="1225324"/>
            <a:ext cx="2782115" cy="4410671"/>
            <a:chOff x="2286000" y="1038225"/>
            <a:chExt cx="3124200" cy="4953001"/>
          </a:xfrm>
        </p:grpSpPr>
        <p:sp>
          <p:nvSpPr>
            <p:cNvPr id="21" name="20 Rectángulo"/>
            <p:cNvSpPr/>
            <p:nvPr/>
          </p:nvSpPr>
          <p:spPr>
            <a:xfrm>
              <a:off x="2286000" y="5344895"/>
              <a:ext cx="3124200" cy="646331"/>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10 Llamada de flecha hacia abajo"/>
            <p:cNvSpPr/>
            <p:nvPr/>
          </p:nvSpPr>
          <p:spPr>
            <a:xfrm>
              <a:off x="2590800" y="1038225"/>
              <a:ext cx="2438400" cy="1066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13 CuadroTexto"/>
            <p:cNvSpPr txBox="1"/>
            <p:nvPr/>
          </p:nvSpPr>
          <p:spPr>
            <a:xfrm>
              <a:off x="3255391" y="1211224"/>
              <a:ext cx="1194118" cy="311058"/>
            </a:xfrm>
            <a:prstGeom prst="rect">
              <a:avLst/>
            </a:prstGeom>
            <a:noFill/>
            <a:ln>
              <a:noFill/>
            </a:ln>
          </p:spPr>
          <p:txBody>
            <a:bodyPr wrap="none" rtlCol="0">
              <a:spAutoFit/>
            </a:bodyPr>
            <a:lstStyle/>
            <a:p>
              <a:r>
                <a:rPr lang="en-US" sz="1200" b="1" dirty="0"/>
                <a:t>Simulate data</a:t>
              </a:r>
            </a:p>
          </p:txBody>
        </p:sp>
        <p:sp>
          <p:nvSpPr>
            <p:cNvPr id="18" name="17 CuadroTexto"/>
            <p:cNvSpPr txBox="1"/>
            <p:nvPr/>
          </p:nvSpPr>
          <p:spPr>
            <a:xfrm>
              <a:off x="2999432" y="4048929"/>
              <a:ext cx="1648768" cy="518431"/>
            </a:xfrm>
            <a:prstGeom prst="rect">
              <a:avLst/>
            </a:prstGeom>
            <a:noFill/>
            <a:ln>
              <a:noFill/>
            </a:ln>
          </p:spPr>
          <p:txBody>
            <a:bodyPr wrap="square" rtlCol="0">
              <a:spAutoFit/>
            </a:bodyPr>
            <a:lstStyle/>
            <a:p>
              <a:pPr algn="ctr"/>
              <a:r>
                <a:rPr lang="en-US" sz="1200" b="1" dirty="0"/>
                <a:t>Compare with observed SS</a:t>
              </a:r>
            </a:p>
          </p:txBody>
        </p:sp>
        <p:sp>
          <p:nvSpPr>
            <p:cNvPr id="20" name="19 CuadroTexto"/>
            <p:cNvSpPr txBox="1"/>
            <p:nvPr/>
          </p:nvSpPr>
          <p:spPr>
            <a:xfrm>
              <a:off x="2286000" y="5420957"/>
              <a:ext cx="3048001" cy="518431"/>
            </a:xfrm>
            <a:prstGeom prst="rect">
              <a:avLst/>
            </a:prstGeom>
            <a:noFill/>
            <a:ln>
              <a:noFill/>
            </a:ln>
          </p:spPr>
          <p:txBody>
            <a:bodyPr wrap="square" rtlCol="0">
              <a:spAutoFit/>
            </a:bodyPr>
            <a:lstStyle/>
            <a:p>
              <a:pPr algn="ctr"/>
              <a:r>
                <a:rPr lang="en-US" sz="1200" b="1" dirty="0"/>
                <a:t>Retain simulation parameters given </a:t>
              </a:r>
              <a:r>
                <a:rPr lang="en-US" sz="1200" b="1" dirty="0">
                  <a:latin typeface="Symbol" panose="05050102010706020507" pitchFamily="18" charset="2"/>
                </a:rPr>
                <a:t>e</a:t>
              </a:r>
              <a:r>
                <a:rPr lang="en-US" sz="1200" b="1" dirty="0"/>
                <a:t> threshold</a:t>
              </a:r>
            </a:p>
          </p:txBody>
        </p:sp>
        <p:sp>
          <p:nvSpPr>
            <p:cNvPr id="24" name="23 Llamada de flecha hacia abajo"/>
            <p:cNvSpPr/>
            <p:nvPr/>
          </p:nvSpPr>
          <p:spPr>
            <a:xfrm>
              <a:off x="2590800" y="3806488"/>
              <a:ext cx="2438400" cy="1447800"/>
            </a:xfrm>
            <a:prstGeom prst="downArrowCallou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15 CuadroTexto"/>
            <p:cNvSpPr txBox="1"/>
            <p:nvPr/>
          </p:nvSpPr>
          <p:spPr>
            <a:xfrm>
              <a:off x="2999432" y="2464005"/>
              <a:ext cx="1648768" cy="518431"/>
            </a:xfrm>
            <a:prstGeom prst="rect">
              <a:avLst/>
            </a:prstGeom>
            <a:noFill/>
            <a:ln>
              <a:noFill/>
            </a:ln>
          </p:spPr>
          <p:txBody>
            <a:bodyPr wrap="square" rtlCol="0">
              <a:spAutoFit/>
            </a:bodyPr>
            <a:lstStyle/>
            <a:p>
              <a:pPr algn="ctr"/>
              <a:r>
                <a:rPr lang="en-US" sz="1200" b="1" dirty="0"/>
                <a:t>Estimate summary statistics (SS)</a:t>
              </a:r>
            </a:p>
          </p:txBody>
        </p:sp>
      </p:grpSp>
      <p:sp>
        <p:nvSpPr>
          <p:cNvPr id="35" name="CuadroTexto 2"/>
          <p:cNvSpPr txBox="1">
            <a:spLocks noGrp="1"/>
          </p:cNvSpPr>
          <p:nvPr>
            <p:ph type="title"/>
          </p:nvPr>
        </p:nvSpPr>
        <p:spPr>
          <a:xfrm>
            <a:off x="1981200" y="8165"/>
            <a:ext cx="8229600" cy="561885"/>
          </a:xfrm>
          <a:prstGeom prst="rect">
            <a:avLst/>
          </a:prstGeom>
          <a:noFill/>
        </p:spPr>
        <p:txBody>
          <a:bodyPr wrap="square" rtlCol="0">
            <a:spAutoFit/>
          </a:bodyPr>
          <a:lstStyle/>
          <a:p>
            <a:pPr algn="ctr">
              <a:lnSpc>
                <a:spcPct val="120000"/>
              </a:lnSpc>
            </a:pPr>
            <a:r>
              <a:rPr lang="es-ES" sz="2800" dirty="0" smtClean="0">
                <a:solidFill>
                  <a:srgbClr val="FFC000"/>
                </a:solidFill>
                <a:latin typeface="DIN Alternate Bold"/>
                <a:cs typeface="DIN Alternate Bold"/>
              </a:rPr>
              <a:t>INFERENCE OF EVOLUTIONARY HISTORY</a:t>
            </a:r>
            <a:endParaRPr lang="es-ES" sz="2400" dirty="0">
              <a:solidFill>
                <a:srgbClr val="FFC000"/>
              </a:solidFill>
              <a:latin typeface="DIN Alternate Bold"/>
              <a:cs typeface="DIN Alternate Bold"/>
            </a:endParaRPr>
          </a:p>
        </p:txBody>
      </p:sp>
      <p:sp>
        <p:nvSpPr>
          <p:cNvPr id="5" name="4 Rectángulo"/>
          <p:cNvSpPr/>
          <p:nvPr/>
        </p:nvSpPr>
        <p:spPr>
          <a:xfrm>
            <a:off x="1222908" y="586324"/>
            <a:ext cx="5463804" cy="424732"/>
          </a:xfrm>
          <a:prstGeom prst="rect">
            <a:avLst/>
          </a:prstGeom>
        </p:spPr>
        <p:txBody>
          <a:bodyPr wrap="none">
            <a:spAutoFit/>
          </a:bodyPr>
          <a:lstStyle/>
          <a:p>
            <a:pPr algn="ctr">
              <a:lnSpc>
                <a:spcPct val="120000"/>
              </a:lnSpc>
            </a:pPr>
            <a:r>
              <a:rPr lang="es-ES" dirty="0">
                <a:solidFill>
                  <a:srgbClr val="EC6C6A"/>
                </a:solidFill>
                <a:latin typeface="DIN Alternate Bold"/>
                <a:cs typeface="DIN Alternate Bold"/>
              </a:rPr>
              <a:t>APPROXIMATE BAYESIAN </a:t>
            </a:r>
            <a:r>
              <a:rPr lang="es-ES" dirty="0" smtClean="0">
                <a:solidFill>
                  <a:srgbClr val="EC6C6A"/>
                </a:solidFill>
                <a:latin typeface="DIN Alternate Bold"/>
                <a:cs typeface="DIN Alternate Bold"/>
              </a:rPr>
              <a:t>COMPUTATION (ABC)</a:t>
            </a:r>
            <a:endParaRPr lang="es-ES" dirty="0">
              <a:solidFill>
                <a:srgbClr val="EC6C6A"/>
              </a:solidFill>
              <a:latin typeface="DIN Alternate Bold"/>
              <a:cs typeface="DIN Alternate Bold"/>
            </a:endParaRPr>
          </a:p>
        </p:txBody>
      </p:sp>
      <p:grpSp>
        <p:nvGrpSpPr>
          <p:cNvPr id="6" name="5 Grupo"/>
          <p:cNvGrpSpPr/>
          <p:nvPr/>
        </p:nvGrpSpPr>
        <p:grpSpPr>
          <a:xfrm rot="5400000">
            <a:off x="7048500" y="1636752"/>
            <a:ext cx="3695700" cy="3238500"/>
            <a:chOff x="7048500" y="1636752"/>
            <a:chExt cx="3695700" cy="3238500"/>
          </a:xfrm>
        </p:grpSpPr>
        <p:sp>
          <p:nvSpPr>
            <p:cNvPr id="22" name="21 Elipse"/>
            <p:cNvSpPr/>
            <p:nvPr/>
          </p:nvSpPr>
          <p:spPr>
            <a:xfrm>
              <a:off x="72009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22 Elipse"/>
            <p:cNvSpPr/>
            <p:nvPr/>
          </p:nvSpPr>
          <p:spPr>
            <a:xfrm>
              <a:off x="76581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24 Elipse"/>
            <p:cNvSpPr/>
            <p:nvPr/>
          </p:nvSpPr>
          <p:spPr>
            <a:xfrm>
              <a:off x="81153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25 Elipse"/>
            <p:cNvSpPr/>
            <p:nvPr/>
          </p:nvSpPr>
          <p:spPr>
            <a:xfrm>
              <a:off x="95250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26 Elipse"/>
            <p:cNvSpPr/>
            <p:nvPr/>
          </p:nvSpPr>
          <p:spPr>
            <a:xfrm>
              <a:off x="100584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7 Elipse"/>
            <p:cNvSpPr/>
            <p:nvPr/>
          </p:nvSpPr>
          <p:spPr>
            <a:xfrm>
              <a:off x="105537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28 Elipse"/>
            <p:cNvSpPr/>
            <p:nvPr/>
          </p:nvSpPr>
          <p:spPr>
            <a:xfrm>
              <a:off x="7048500" y="43418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29 Elipse"/>
            <p:cNvSpPr/>
            <p:nvPr/>
          </p:nvSpPr>
          <p:spPr>
            <a:xfrm>
              <a:off x="7048500" y="33512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30 Elipse"/>
            <p:cNvSpPr/>
            <p:nvPr/>
          </p:nvSpPr>
          <p:spPr>
            <a:xfrm>
              <a:off x="75819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31 Elipse"/>
            <p:cNvSpPr/>
            <p:nvPr/>
          </p:nvSpPr>
          <p:spPr>
            <a:xfrm>
              <a:off x="82677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32 Elipse"/>
            <p:cNvSpPr/>
            <p:nvPr/>
          </p:nvSpPr>
          <p:spPr>
            <a:xfrm>
              <a:off x="91821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33 Elipse"/>
            <p:cNvSpPr/>
            <p:nvPr/>
          </p:nvSpPr>
          <p:spPr>
            <a:xfrm>
              <a:off x="96774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35 Elipse"/>
            <p:cNvSpPr/>
            <p:nvPr/>
          </p:nvSpPr>
          <p:spPr>
            <a:xfrm>
              <a:off x="102108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36 Elipse"/>
            <p:cNvSpPr/>
            <p:nvPr/>
          </p:nvSpPr>
          <p:spPr>
            <a:xfrm>
              <a:off x="7048500" y="25130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37 Elipse"/>
            <p:cNvSpPr/>
            <p:nvPr/>
          </p:nvSpPr>
          <p:spPr>
            <a:xfrm>
              <a:off x="75819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38 Elipse"/>
            <p:cNvSpPr/>
            <p:nvPr/>
          </p:nvSpPr>
          <p:spPr>
            <a:xfrm>
              <a:off x="82677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39 Elipse"/>
            <p:cNvSpPr/>
            <p:nvPr/>
          </p:nvSpPr>
          <p:spPr>
            <a:xfrm>
              <a:off x="91821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40 Elipse"/>
            <p:cNvSpPr/>
            <p:nvPr/>
          </p:nvSpPr>
          <p:spPr>
            <a:xfrm>
              <a:off x="96774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41 Elipse"/>
            <p:cNvSpPr/>
            <p:nvPr/>
          </p:nvSpPr>
          <p:spPr>
            <a:xfrm>
              <a:off x="102489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42 Elipse"/>
            <p:cNvSpPr/>
            <p:nvPr/>
          </p:nvSpPr>
          <p:spPr>
            <a:xfrm>
              <a:off x="8039100" y="1636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43 Elipse"/>
            <p:cNvSpPr/>
            <p:nvPr/>
          </p:nvSpPr>
          <p:spPr>
            <a:xfrm>
              <a:off x="9182100" y="1636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44 Elipse"/>
            <p:cNvSpPr/>
            <p:nvPr/>
          </p:nvSpPr>
          <p:spPr>
            <a:xfrm>
              <a:off x="9601200" y="1636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45 Conector recto"/>
            <p:cNvCxnSpPr>
              <a:stCxn id="37" idx="6"/>
              <a:endCxn id="43" idx="4"/>
            </p:cNvCxnSpPr>
            <p:nvPr/>
          </p:nvCxnSpPr>
          <p:spPr>
            <a:xfrm flipV="1">
              <a:off x="7239000" y="1827252"/>
              <a:ext cx="895350" cy="78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a:stCxn id="37" idx="6"/>
              <a:endCxn id="44" idx="4"/>
            </p:cNvCxnSpPr>
            <p:nvPr/>
          </p:nvCxnSpPr>
          <p:spPr>
            <a:xfrm flipV="1">
              <a:off x="7239000" y="1827252"/>
              <a:ext cx="2038350" cy="78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a:stCxn id="37" idx="6"/>
              <a:endCxn id="45" idx="4"/>
            </p:cNvCxnSpPr>
            <p:nvPr/>
          </p:nvCxnSpPr>
          <p:spPr>
            <a:xfrm flipV="1">
              <a:off x="7239000" y="1827252"/>
              <a:ext cx="2457450" cy="78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a:stCxn id="30" idx="6"/>
              <a:endCxn id="38" idx="4"/>
            </p:cNvCxnSpPr>
            <p:nvPr/>
          </p:nvCxnSpPr>
          <p:spPr>
            <a:xfrm flipV="1">
              <a:off x="7239000" y="2779752"/>
              <a:ext cx="4381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a:stCxn id="30" idx="6"/>
              <a:endCxn id="39" idx="4"/>
            </p:cNvCxnSpPr>
            <p:nvPr/>
          </p:nvCxnSpPr>
          <p:spPr>
            <a:xfrm flipV="1">
              <a:off x="7239000" y="2779752"/>
              <a:ext cx="11239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a:stCxn id="30" idx="6"/>
              <a:endCxn id="40" idx="4"/>
            </p:cNvCxnSpPr>
            <p:nvPr/>
          </p:nvCxnSpPr>
          <p:spPr>
            <a:xfrm flipV="1">
              <a:off x="7239000" y="2779752"/>
              <a:ext cx="20383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a:stCxn id="30" idx="6"/>
              <a:endCxn id="41" idx="4"/>
            </p:cNvCxnSpPr>
            <p:nvPr/>
          </p:nvCxnSpPr>
          <p:spPr>
            <a:xfrm flipV="1">
              <a:off x="7239000" y="2779752"/>
              <a:ext cx="25336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a:stCxn id="30" idx="6"/>
              <a:endCxn id="42" idx="4"/>
            </p:cNvCxnSpPr>
            <p:nvPr/>
          </p:nvCxnSpPr>
          <p:spPr>
            <a:xfrm flipV="1">
              <a:off x="7239000" y="2779752"/>
              <a:ext cx="31051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53 Conector recto"/>
            <p:cNvCxnSpPr>
              <a:stCxn id="29" idx="6"/>
              <a:endCxn id="31" idx="4"/>
            </p:cNvCxnSpPr>
            <p:nvPr/>
          </p:nvCxnSpPr>
          <p:spPr>
            <a:xfrm flipV="1">
              <a:off x="7239000" y="3770352"/>
              <a:ext cx="4381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54 Conector recto"/>
            <p:cNvCxnSpPr>
              <a:stCxn id="29" idx="6"/>
              <a:endCxn id="32" idx="4"/>
            </p:cNvCxnSpPr>
            <p:nvPr/>
          </p:nvCxnSpPr>
          <p:spPr>
            <a:xfrm flipV="1">
              <a:off x="7239000" y="3770352"/>
              <a:ext cx="11239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a:stCxn id="29" idx="6"/>
              <a:endCxn id="33" idx="4"/>
            </p:cNvCxnSpPr>
            <p:nvPr/>
          </p:nvCxnSpPr>
          <p:spPr>
            <a:xfrm flipV="1">
              <a:off x="7239000" y="3770352"/>
              <a:ext cx="20383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a:stCxn id="29" idx="6"/>
              <a:endCxn id="34" idx="4"/>
            </p:cNvCxnSpPr>
            <p:nvPr/>
          </p:nvCxnSpPr>
          <p:spPr>
            <a:xfrm flipV="1">
              <a:off x="7239000" y="3770352"/>
              <a:ext cx="25336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a:stCxn id="29" idx="6"/>
              <a:endCxn id="36" idx="4"/>
            </p:cNvCxnSpPr>
            <p:nvPr/>
          </p:nvCxnSpPr>
          <p:spPr>
            <a:xfrm flipV="1">
              <a:off x="7239000" y="3770352"/>
              <a:ext cx="30670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a:stCxn id="22" idx="0"/>
              <a:endCxn id="31" idx="4"/>
            </p:cNvCxnSpPr>
            <p:nvPr/>
          </p:nvCxnSpPr>
          <p:spPr>
            <a:xfrm flipV="1">
              <a:off x="7296150" y="3770352"/>
              <a:ext cx="381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a:stCxn id="22" idx="0"/>
              <a:endCxn id="32" idx="4"/>
            </p:cNvCxnSpPr>
            <p:nvPr/>
          </p:nvCxnSpPr>
          <p:spPr>
            <a:xfrm flipV="1">
              <a:off x="7296150" y="3770352"/>
              <a:ext cx="1066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a:stCxn id="22" idx="0"/>
              <a:endCxn id="33" idx="4"/>
            </p:cNvCxnSpPr>
            <p:nvPr/>
          </p:nvCxnSpPr>
          <p:spPr>
            <a:xfrm flipV="1">
              <a:off x="7296150" y="3770352"/>
              <a:ext cx="19812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a:stCxn id="22" idx="0"/>
              <a:endCxn id="34" idx="4"/>
            </p:cNvCxnSpPr>
            <p:nvPr/>
          </p:nvCxnSpPr>
          <p:spPr>
            <a:xfrm flipV="1">
              <a:off x="7296150" y="3770352"/>
              <a:ext cx="24765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a:stCxn id="22" idx="0"/>
              <a:endCxn id="36" idx="4"/>
            </p:cNvCxnSpPr>
            <p:nvPr/>
          </p:nvCxnSpPr>
          <p:spPr>
            <a:xfrm flipV="1">
              <a:off x="7296150" y="3770352"/>
              <a:ext cx="30099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a:stCxn id="23" idx="0"/>
              <a:endCxn id="31" idx="4"/>
            </p:cNvCxnSpPr>
            <p:nvPr/>
          </p:nvCxnSpPr>
          <p:spPr>
            <a:xfrm flipH="1" flipV="1">
              <a:off x="7677150" y="3770352"/>
              <a:ext cx="762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64 Conector recto"/>
            <p:cNvCxnSpPr>
              <a:stCxn id="23" idx="0"/>
              <a:endCxn id="32" idx="4"/>
            </p:cNvCxnSpPr>
            <p:nvPr/>
          </p:nvCxnSpPr>
          <p:spPr>
            <a:xfrm flipV="1">
              <a:off x="7753350" y="3770352"/>
              <a:ext cx="6096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a:stCxn id="23" idx="0"/>
              <a:endCxn id="33" idx="4"/>
            </p:cNvCxnSpPr>
            <p:nvPr/>
          </p:nvCxnSpPr>
          <p:spPr>
            <a:xfrm flipV="1">
              <a:off x="7753350" y="3770352"/>
              <a:ext cx="1524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a:stCxn id="23" idx="0"/>
              <a:endCxn id="34" idx="4"/>
            </p:cNvCxnSpPr>
            <p:nvPr/>
          </p:nvCxnSpPr>
          <p:spPr>
            <a:xfrm flipV="1">
              <a:off x="7753350" y="3770352"/>
              <a:ext cx="2019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a:stCxn id="23" idx="0"/>
              <a:endCxn id="36" idx="4"/>
            </p:cNvCxnSpPr>
            <p:nvPr/>
          </p:nvCxnSpPr>
          <p:spPr>
            <a:xfrm flipV="1">
              <a:off x="7753350" y="3770352"/>
              <a:ext cx="25527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a:stCxn id="25" idx="0"/>
              <a:endCxn id="31" idx="4"/>
            </p:cNvCxnSpPr>
            <p:nvPr/>
          </p:nvCxnSpPr>
          <p:spPr>
            <a:xfrm flipH="1" flipV="1">
              <a:off x="7677150" y="3770352"/>
              <a:ext cx="533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a:stCxn id="25" idx="0"/>
              <a:endCxn id="32" idx="4"/>
            </p:cNvCxnSpPr>
            <p:nvPr/>
          </p:nvCxnSpPr>
          <p:spPr>
            <a:xfrm flipV="1">
              <a:off x="8210550" y="3770352"/>
              <a:ext cx="152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a:stCxn id="25" idx="0"/>
              <a:endCxn id="33" idx="4"/>
            </p:cNvCxnSpPr>
            <p:nvPr/>
          </p:nvCxnSpPr>
          <p:spPr>
            <a:xfrm flipV="1">
              <a:off x="8210550" y="3770352"/>
              <a:ext cx="1066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71 Conector recto"/>
            <p:cNvCxnSpPr>
              <a:stCxn id="25" idx="0"/>
              <a:endCxn id="34" idx="4"/>
            </p:cNvCxnSpPr>
            <p:nvPr/>
          </p:nvCxnSpPr>
          <p:spPr>
            <a:xfrm flipV="1">
              <a:off x="8210550" y="3770352"/>
              <a:ext cx="15621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a:stCxn id="25" idx="0"/>
              <a:endCxn id="36" idx="4"/>
            </p:cNvCxnSpPr>
            <p:nvPr/>
          </p:nvCxnSpPr>
          <p:spPr>
            <a:xfrm flipV="1">
              <a:off x="8210550" y="3770352"/>
              <a:ext cx="20955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a:stCxn id="26" idx="0"/>
              <a:endCxn id="31" idx="4"/>
            </p:cNvCxnSpPr>
            <p:nvPr/>
          </p:nvCxnSpPr>
          <p:spPr>
            <a:xfrm flipH="1" flipV="1">
              <a:off x="7677150" y="3770352"/>
              <a:ext cx="19431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a:stCxn id="26" idx="0"/>
              <a:endCxn id="32" idx="4"/>
            </p:cNvCxnSpPr>
            <p:nvPr/>
          </p:nvCxnSpPr>
          <p:spPr>
            <a:xfrm flipH="1" flipV="1">
              <a:off x="8362950" y="3770352"/>
              <a:ext cx="1257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a:stCxn id="26" idx="0"/>
              <a:endCxn id="33" idx="4"/>
            </p:cNvCxnSpPr>
            <p:nvPr/>
          </p:nvCxnSpPr>
          <p:spPr>
            <a:xfrm flipH="1" flipV="1">
              <a:off x="9277350" y="3770352"/>
              <a:ext cx="3429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a:stCxn id="26" idx="0"/>
              <a:endCxn id="34" idx="4"/>
            </p:cNvCxnSpPr>
            <p:nvPr/>
          </p:nvCxnSpPr>
          <p:spPr>
            <a:xfrm flipV="1">
              <a:off x="9620250" y="3770352"/>
              <a:ext cx="152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77 Conector recto"/>
            <p:cNvCxnSpPr>
              <a:stCxn id="26" idx="0"/>
              <a:endCxn id="36" idx="4"/>
            </p:cNvCxnSpPr>
            <p:nvPr/>
          </p:nvCxnSpPr>
          <p:spPr>
            <a:xfrm flipV="1">
              <a:off x="9620250" y="3770352"/>
              <a:ext cx="685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78 Conector recto"/>
            <p:cNvCxnSpPr>
              <a:stCxn id="27" idx="0"/>
              <a:endCxn id="31" idx="4"/>
            </p:cNvCxnSpPr>
            <p:nvPr/>
          </p:nvCxnSpPr>
          <p:spPr>
            <a:xfrm flipH="1" flipV="1">
              <a:off x="7677150" y="3770352"/>
              <a:ext cx="24765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79 Conector recto"/>
            <p:cNvCxnSpPr>
              <a:stCxn id="27" idx="0"/>
              <a:endCxn id="32" idx="4"/>
            </p:cNvCxnSpPr>
            <p:nvPr/>
          </p:nvCxnSpPr>
          <p:spPr>
            <a:xfrm flipH="1" flipV="1">
              <a:off x="8362950" y="3770352"/>
              <a:ext cx="17907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a:stCxn id="27" idx="0"/>
              <a:endCxn id="33" idx="4"/>
            </p:cNvCxnSpPr>
            <p:nvPr/>
          </p:nvCxnSpPr>
          <p:spPr>
            <a:xfrm flipH="1" flipV="1">
              <a:off x="9277350" y="3770352"/>
              <a:ext cx="876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81 Conector recto"/>
            <p:cNvCxnSpPr>
              <a:stCxn id="27" idx="0"/>
              <a:endCxn id="34" idx="4"/>
            </p:cNvCxnSpPr>
            <p:nvPr/>
          </p:nvCxnSpPr>
          <p:spPr>
            <a:xfrm flipH="1" flipV="1">
              <a:off x="9772650" y="3770352"/>
              <a:ext cx="381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a:stCxn id="27" idx="0"/>
              <a:endCxn id="36" idx="4"/>
            </p:cNvCxnSpPr>
            <p:nvPr/>
          </p:nvCxnSpPr>
          <p:spPr>
            <a:xfrm flipV="1">
              <a:off x="10153650" y="3770352"/>
              <a:ext cx="152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83 Conector recto"/>
            <p:cNvCxnSpPr>
              <a:stCxn id="28" idx="0"/>
              <a:endCxn id="31" idx="4"/>
            </p:cNvCxnSpPr>
            <p:nvPr/>
          </p:nvCxnSpPr>
          <p:spPr>
            <a:xfrm flipH="1" flipV="1">
              <a:off x="7677150" y="3770352"/>
              <a:ext cx="2971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84 Conector recto"/>
            <p:cNvCxnSpPr>
              <a:stCxn id="28" idx="0"/>
              <a:endCxn id="32" idx="4"/>
            </p:cNvCxnSpPr>
            <p:nvPr/>
          </p:nvCxnSpPr>
          <p:spPr>
            <a:xfrm flipH="1" flipV="1">
              <a:off x="8362950" y="3770352"/>
              <a:ext cx="2286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85 Conector recto"/>
            <p:cNvCxnSpPr>
              <a:stCxn id="28" idx="0"/>
              <a:endCxn id="33" idx="4"/>
            </p:cNvCxnSpPr>
            <p:nvPr/>
          </p:nvCxnSpPr>
          <p:spPr>
            <a:xfrm flipH="1" flipV="1">
              <a:off x="9277350" y="3770352"/>
              <a:ext cx="13716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86 Conector recto"/>
            <p:cNvCxnSpPr>
              <a:stCxn id="28" idx="0"/>
              <a:endCxn id="34" idx="4"/>
            </p:cNvCxnSpPr>
            <p:nvPr/>
          </p:nvCxnSpPr>
          <p:spPr>
            <a:xfrm flipH="1" flipV="1">
              <a:off x="9772650" y="3770352"/>
              <a:ext cx="876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87 Conector recto"/>
            <p:cNvCxnSpPr>
              <a:stCxn id="28" idx="0"/>
              <a:endCxn id="36" idx="4"/>
            </p:cNvCxnSpPr>
            <p:nvPr/>
          </p:nvCxnSpPr>
          <p:spPr>
            <a:xfrm flipH="1" flipV="1">
              <a:off x="10306050" y="3770352"/>
              <a:ext cx="3429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88 Conector recto"/>
            <p:cNvCxnSpPr>
              <a:stCxn id="31" idx="0"/>
              <a:endCxn id="38" idx="4"/>
            </p:cNvCxnSpPr>
            <p:nvPr/>
          </p:nvCxnSpPr>
          <p:spPr>
            <a:xfrm flipV="1">
              <a:off x="76771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a:stCxn id="31" idx="0"/>
              <a:endCxn id="39" idx="4"/>
            </p:cNvCxnSpPr>
            <p:nvPr/>
          </p:nvCxnSpPr>
          <p:spPr>
            <a:xfrm flipV="1">
              <a:off x="7677150" y="2779752"/>
              <a:ext cx="6858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90 Conector recto"/>
            <p:cNvCxnSpPr>
              <a:stCxn id="31" idx="0"/>
              <a:endCxn id="40" idx="4"/>
            </p:cNvCxnSpPr>
            <p:nvPr/>
          </p:nvCxnSpPr>
          <p:spPr>
            <a:xfrm flipV="1">
              <a:off x="7677150" y="2779752"/>
              <a:ext cx="16002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a:stCxn id="31" idx="0"/>
              <a:endCxn id="41" idx="4"/>
            </p:cNvCxnSpPr>
            <p:nvPr/>
          </p:nvCxnSpPr>
          <p:spPr>
            <a:xfrm flipV="1">
              <a:off x="7677150" y="2779752"/>
              <a:ext cx="20955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92 Conector recto"/>
            <p:cNvCxnSpPr>
              <a:stCxn id="31" idx="0"/>
              <a:endCxn id="42" idx="4"/>
            </p:cNvCxnSpPr>
            <p:nvPr/>
          </p:nvCxnSpPr>
          <p:spPr>
            <a:xfrm flipV="1">
              <a:off x="7677150" y="2779752"/>
              <a:ext cx="26670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93 Conector recto"/>
            <p:cNvCxnSpPr>
              <a:stCxn id="32" idx="0"/>
              <a:endCxn id="38" idx="4"/>
            </p:cNvCxnSpPr>
            <p:nvPr/>
          </p:nvCxnSpPr>
          <p:spPr>
            <a:xfrm flipH="1" flipV="1">
              <a:off x="7677150" y="2779752"/>
              <a:ext cx="6858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94 Conector recto"/>
            <p:cNvCxnSpPr>
              <a:stCxn id="32" idx="0"/>
              <a:endCxn id="39" idx="4"/>
            </p:cNvCxnSpPr>
            <p:nvPr/>
          </p:nvCxnSpPr>
          <p:spPr>
            <a:xfrm flipV="1">
              <a:off x="83629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95 Conector recto"/>
            <p:cNvCxnSpPr>
              <a:stCxn id="32" idx="0"/>
              <a:endCxn id="40" idx="4"/>
            </p:cNvCxnSpPr>
            <p:nvPr/>
          </p:nvCxnSpPr>
          <p:spPr>
            <a:xfrm flipV="1">
              <a:off x="8362950" y="2779752"/>
              <a:ext cx="9144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96 Conector recto"/>
            <p:cNvCxnSpPr>
              <a:stCxn id="32" idx="0"/>
              <a:endCxn id="41" idx="4"/>
            </p:cNvCxnSpPr>
            <p:nvPr/>
          </p:nvCxnSpPr>
          <p:spPr>
            <a:xfrm flipV="1">
              <a:off x="8362950" y="2779752"/>
              <a:ext cx="14097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97 Conector recto"/>
            <p:cNvCxnSpPr>
              <a:stCxn id="32" idx="0"/>
              <a:endCxn id="42" idx="4"/>
            </p:cNvCxnSpPr>
            <p:nvPr/>
          </p:nvCxnSpPr>
          <p:spPr>
            <a:xfrm flipV="1">
              <a:off x="8362950" y="2779752"/>
              <a:ext cx="19812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98 Conector recto"/>
            <p:cNvCxnSpPr>
              <a:stCxn id="33" idx="0"/>
              <a:endCxn id="38" idx="4"/>
            </p:cNvCxnSpPr>
            <p:nvPr/>
          </p:nvCxnSpPr>
          <p:spPr>
            <a:xfrm flipH="1" flipV="1">
              <a:off x="7677150" y="2779752"/>
              <a:ext cx="16002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99 Conector recto"/>
            <p:cNvCxnSpPr>
              <a:stCxn id="33" idx="0"/>
              <a:endCxn id="39" idx="4"/>
            </p:cNvCxnSpPr>
            <p:nvPr/>
          </p:nvCxnSpPr>
          <p:spPr>
            <a:xfrm flipH="1" flipV="1">
              <a:off x="8362950" y="2779752"/>
              <a:ext cx="9144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100 Conector recto"/>
            <p:cNvCxnSpPr>
              <a:stCxn id="33" idx="0"/>
              <a:endCxn id="40" idx="4"/>
            </p:cNvCxnSpPr>
            <p:nvPr/>
          </p:nvCxnSpPr>
          <p:spPr>
            <a:xfrm flipV="1">
              <a:off x="92773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101 Conector recto"/>
            <p:cNvCxnSpPr>
              <a:stCxn id="33" idx="0"/>
              <a:endCxn id="41" idx="4"/>
            </p:cNvCxnSpPr>
            <p:nvPr/>
          </p:nvCxnSpPr>
          <p:spPr>
            <a:xfrm flipV="1">
              <a:off x="9277350" y="2779752"/>
              <a:ext cx="4953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102 Conector recto"/>
            <p:cNvCxnSpPr>
              <a:stCxn id="33" idx="0"/>
              <a:endCxn id="42" idx="4"/>
            </p:cNvCxnSpPr>
            <p:nvPr/>
          </p:nvCxnSpPr>
          <p:spPr>
            <a:xfrm flipV="1">
              <a:off x="9277350" y="2779752"/>
              <a:ext cx="10668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103 Conector recto"/>
            <p:cNvCxnSpPr>
              <a:stCxn id="34" idx="0"/>
              <a:endCxn id="38" idx="4"/>
            </p:cNvCxnSpPr>
            <p:nvPr/>
          </p:nvCxnSpPr>
          <p:spPr>
            <a:xfrm flipH="1" flipV="1">
              <a:off x="7677150" y="2779752"/>
              <a:ext cx="20955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 name="104 Conector recto"/>
            <p:cNvCxnSpPr>
              <a:stCxn id="34" idx="0"/>
              <a:endCxn id="39" idx="4"/>
            </p:cNvCxnSpPr>
            <p:nvPr/>
          </p:nvCxnSpPr>
          <p:spPr>
            <a:xfrm flipH="1" flipV="1">
              <a:off x="8362950" y="2779752"/>
              <a:ext cx="14097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6" name="105 Conector recto"/>
            <p:cNvCxnSpPr>
              <a:stCxn id="34" idx="0"/>
              <a:endCxn id="40" idx="4"/>
            </p:cNvCxnSpPr>
            <p:nvPr/>
          </p:nvCxnSpPr>
          <p:spPr>
            <a:xfrm flipH="1" flipV="1">
              <a:off x="9277350" y="2779752"/>
              <a:ext cx="4953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106 Conector recto"/>
            <p:cNvCxnSpPr>
              <a:stCxn id="34" idx="0"/>
              <a:endCxn id="41" idx="4"/>
            </p:cNvCxnSpPr>
            <p:nvPr/>
          </p:nvCxnSpPr>
          <p:spPr>
            <a:xfrm flipV="1">
              <a:off x="97726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8" name="107 Conector recto"/>
            <p:cNvCxnSpPr>
              <a:stCxn id="34" idx="0"/>
              <a:endCxn id="42" idx="4"/>
            </p:cNvCxnSpPr>
            <p:nvPr/>
          </p:nvCxnSpPr>
          <p:spPr>
            <a:xfrm flipV="1">
              <a:off x="9772650" y="2779752"/>
              <a:ext cx="5715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 name="108 Conector recto"/>
            <p:cNvCxnSpPr>
              <a:stCxn id="36" idx="0"/>
              <a:endCxn id="38" idx="4"/>
            </p:cNvCxnSpPr>
            <p:nvPr/>
          </p:nvCxnSpPr>
          <p:spPr>
            <a:xfrm flipH="1" flipV="1">
              <a:off x="7677150" y="2779752"/>
              <a:ext cx="26289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109 Conector recto"/>
            <p:cNvCxnSpPr>
              <a:stCxn id="36" idx="0"/>
              <a:endCxn id="39" idx="4"/>
            </p:cNvCxnSpPr>
            <p:nvPr/>
          </p:nvCxnSpPr>
          <p:spPr>
            <a:xfrm flipH="1" flipV="1">
              <a:off x="8362950" y="2779752"/>
              <a:ext cx="19431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110 Conector recto"/>
            <p:cNvCxnSpPr>
              <a:stCxn id="36" idx="0"/>
              <a:endCxn id="40" idx="4"/>
            </p:cNvCxnSpPr>
            <p:nvPr/>
          </p:nvCxnSpPr>
          <p:spPr>
            <a:xfrm flipH="1" flipV="1">
              <a:off x="9277350" y="2779752"/>
              <a:ext cx="10287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111 Conector recto"/>
            <p:cNvCxnSpPr>
              <a:stCxn id="36" idx="0"/>
              <a:endCxn id="41" idx="4"/>
            </p:cNvCxnSpPr>
            <p:nvPr/>
          </p:nvCxnSpPr>
          <p:spPr>
            <a:xfrm flipH="1" flipV="1">
              <a:off x="9772650" y="2779752"/>
              <a:ext cx="5334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112 Conector recto"/>
            <p:cNvCxnSpPr>
              <a:stCxn id="36" idx="0"/>
              <a:endCxn id="42" idx="4"/>
            </p:cNvCxnSpPr>
            <p:nvPr/>
          </p:nvCxnSpPr>
          <p:spPr>
            <a:xfrm flipV="1">
              <a:off x="10306050" y="2779752"/>
              <a:ext cx="381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113 Conector recto"/>
            <p:cNvCxnSpPr>
              <a:stCxn id="38" idx="0"/>
              <a:endCxn id="43" idx="4"/>
            </p:cNvCxnSpPr>
            <p:nvPr/>
          </p:nvCxnSpPr>
          <p:spPr>
            <a:xfrm flipV="1">
              <a:off x="7677150" y="1827252"/>
              <a:ext cx="4572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114 Conector recto"/>
            <p:cNvCxnSpPr>
              <a:stCxn id="38" idx="0"/>
              <a:endCxn id="44" idx="4"/>
            </p:cNvCxnSpPr>
            <p:nvPr/>
          </p:nvCxnSpPr>
          <p:spPr>
            <a:xfrm flipV="1">
              <a:off x="7677150" y="1827252"/>
              <a:ext cx="16002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115 Conector recto"/>
            <p:cNvCxnSpPr>
              <a:stCxn id="38" idx="0"/>
              <a:endCxn id="45" idx="4"/>
            </p:cNvCxnSpPr>
            <p:nvPr/>
          </p:nvCxnSpPr>
          <p:spPr>
            <a:xfrm flipV="1">
              <a:off x="7677150" y="1827252"/>
              <a:ext cx="20193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116 Conector recto"/>
            <p:cNvCxnSpPr>
              <a:stCxn id="39" idx="0"/>
              <a:endCxn id="43" idx="4"/>
            </p:cNvCxnSpPr>
            <p:nvPr/>
          </p:nvCxnSpPr>
          <p:spPr>
            <a:xfrm flipH="1" flipV="1">
              <a:off x="8134350" y="1827252"/>
              <a:ext cx="2286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117 Conector recto"/>
            <p:cNvCxnSpPr>
              <a:stCxn id="39" idx="0"/>
              <a:endCxn id="44" idx="4"/>
            </p:cNvCxnSpPr>
            <p:nvPr/>
          </p:nvCxnSpPr>
          <p:spPr>
            <a:xfrm flipV="1">
              <a:off x="8362950" y="1827252"/>
              <a:ext cx="9144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9" name="118 Conector recto"/>
            <p:cNvCxnSpPr>
              <a:stCxn id="39" idx="0"/>
              <a:endCxn id="45" idx="4"/>
            </p:cNvCxnSpPr>
            <p:nvPr/>
          </p:nvCxnSpPr>
          <p:spPr>
            <a:xfrm flipV="1">
              <a:off x="8362950" y="1827252"/>
              <a:ext cx="13335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119 Conector recto"/>
            <p:cNvCxnSpPr>
              <a:stCxn id="40" idx="0"/>
              <a:endCxn id="43" idx="4"/>
            </p:cNvCxnSpPr>
            <p:nvPr/>
          </p:nvCxnSpPr>
          <p:spPr>
            <a:xfrm flipH="1" flipV="1">
              <a:off x="8134350" y="1827252"/>
              <a:ext cx="11430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 name="120 Conector recto"/>
            <p:cNvCxnSpPr>
              <a:stCxn id="40" idx="0"/>
              <a:endCxn id="44" idx="4"/>
            </p:cNvCxnSpPr>
            <p:nvPr/>
          </p:nvCxnSpPr>
          <p:spPr>
            <a:xfrm flipV="1">
              <a:off x="9277350" y="1827252"/>
              <a:ext cx="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121 Conector recto"/>
            <p:cNvCxnSpPr>
              <a:stCxn id="40" idx="0"/>
              <a:endCxn id="45" idx="4"/>
            </p:cNvCxnSpPr>
            <p:nvPr/>
          </p:nvCxnSpPr>
          <p:spPr>
            <a:xfrm flipV="1">
              <a:off x="9277350" y="1827252"/>
              <a:ext cx="4191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122 Conector recto"/>
            <p:cNvCxnSpPr>
              <a:stCxn id="41" idx="0"/>
              <a:endCxn id="43" idx="4"/>
            </p:cNvCxnSpPr>
            <p:nvPr/>
          </p:nvCxnSpPr>
          <p:spPr>
            <a:xfrm flipH="1" flipV="1">
              <a:off x="8134350" y="1827252"/>
              <a:ext cx="16383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123 Conector recto"/>
            <p:cNvCxnSpPr>
              <a:stCxn id="41" idx="0"/>
              <a:endCxn id="44" idx="4"/>
            </p:cNvCxnSpPr>
            <p:nvPr/>
          </p:nvCxnSpPr>
          <p:spPr>
            <a:xfrm flipH="1" flipV="1">
              <a:off x="9277350" y="1827252"/>
              <a:ext cx="4953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124 Conector recto"/>
            <p:cNvCxnSpPr>
              <a:stCxn id="41" idx="0"/>
              <a:endCxn id="45" idx="4"/>
            </p:cNvCxnSpPr>
            <p:nvPr/>
          </p:nvCxnSpPr>
          <p:spPr>
            <a:xfrm flipH="1" flipV="1">
              <a:off x="9696450" y="1827252"/>
              <a:ext cx="762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6" name="125 Conector recto"/>
            <p:cNvCxnSpPr>
              <a:stCxn id="42" idx="0"/>
              <a:endCxn id="43" idx="4"/>
            </p:cNvCxnSpPr>
            <p:nvPr/>
          </p:nvCxnSpPr>
          <p:spPr>
            <a:xfrm flipH="1" flipV="1">
              <a:off x="8134350" y="1827252"/>
              <a:ext cx="22098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126 Conector recto"/>
            <p:cNvCxnSpPr>
              <a:stCxn id="42" idx="0"/>
              <a:endCxn id="44" idx="4"/>
            </p:cNvCxnSpPr>
            <p:nvPr/>
          </p:nvCxnSpPr>
          <p:spPr>
            <a:xfrm flipH="1" flipV="1">
              <a:off x="9277350" y="1827252"/>
              <a:ext cx="10668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8" name="127 Conector recto"/>
            <p:cNvCxnSpPr>
              <a:stCxn id="42" idx="0"/>
              <a:endCxn id="45" idx="4"/>
            </p:cNvCxnSpPr>
            <p:nvPr/>
          </p:nvCxnSpPr>
          <p:spPr>
            <a:xfrm flipH="1" flipV="1">
              <a:off x="9696450" y="1827252"/>
              <a:ext cx="6477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9" name="128 Elipse"/>
            <p:cNvSpPr/>
            <p:nvPr/>
          </p:nvSpPr>
          <p:spPr>
            <a:xfrm>
              <a:off x="84582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129 Elipse"/>
            <p:cNvSpPr/>
            <p:nvPr/>
          </p:nvSpPr>
          <p:spPr>
            <a:xfrm>
              <a:off x="87630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130 Elipse"/>
            <p:cNvSpPr/>
            <p:nvPr/>
          </p:nvSpPr>
          <p:spPr>
            <a:xfrm>
              <a:off x="90678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131 Elipse"/>
            <p:cNvSpPr/>
            <p:nvPr/>
          </p:nvSpPr>
          <p:spPr>
            <a:xfrm>
              <a:off x="93345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132 Elipse"/>
            <p:cNvSpPr/>
            <p:nvPr/>
          </p:nvSpPr>
          <p:spPr>
            <a:xfrm>
              <a:off x="8610600" y="3637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133 Elipse"/>
            <p:cNvSpPr/>
            <p:nvPr/>
          </p:nvSpPr>
          <p:spPr>
            <a:xfrm>
              <a:off x="8801100" y="3637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134 Elipse"/>
            <p:cNvSpPr/>
            <p:nvPr/>
          </p:nvSpPr>
          <p:spPr>
            <a:xfrm>
              <a:off x="9029700" y="3637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135 Elipse"/>
            <p:cNvSpPr/>
            <p:nvPr/>
          </p:nvSpPr>
          <p:spPr>
            <a:xfrm>
              <a:off x="8610600" y="26845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136 Elipse"/>
            <p:cNvSpPr/>
            <p:nvPr/>
          </p:nvSpPr>
          <p:spPr>
            <a:xfrm>
              <a:off x="8801100" y="26845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137 Elipse"/>
            <p:cNvSpPr/>
            <p:nvPr/>
          </p:nvSpPr>
          <p:spPr>
            <a:xfrm>
              <a:off x="9029700" y="26845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138 Elipse"/>
            <p:cNvSpPr/>
            <p:nvPr/>
          </p:nvSpPr>
          <p:spPr>
            <a:xfrm>
              <a:off x="8534400" y="1732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139 Elipse"/>
            <p:cNvSpPr/>
            <p:nvPr/>
          </p:nvSpPr>
          <p:spPr>
            <a:xfrm>
              <a:off x="8724900" y="1732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140 Elipse"/>
            <p:cNvSpPr/>
            <p:nvPr/>
          </p:nvSpPr>
          <p:spPr>
            <a:xfrm>
              <a:off x="8953500" y="1732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2" name="141 Flecha derecha"/>
          <p:cNvSpPr/>
          <p:nvPr/>
        </p:nvSpPr>
        <p:spPr>
          <a:xfrm flipH="1">
            <a:off x="5181600" y="3867151"/>
            <a:ext cx="1676400" cy="71437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 name="142 Rectángulo"/>
          <p:cNvSpPr/>
          <p:nvPr/>
        </p:nvSpPr>
        <p:spPr>
          <a:xfrm>
            <a:off x="6781800" y="4060895"/>
            <a:ext cx="212272" cy="326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144 Rectángulo"/>
          <p:cNvSpPr/>
          <p:nvPr/>
        </p:nvSpPr>
        <p:spPr>
          <a:xfrm>
            <a:off x="7735043" y="591967"/>
            <a:ext cx="2565767" cy="424732"/>
          </a:xfrm>
          <a:prstGeom prst="rect">
            <a:avLst/>
          </a:prstGeom>
        </p:spPr>
        <p:txBody>
          <a:bodyPr wrap="none">
            <a:spAutoFit/>
          </a:bodyPr>
          <a:lstStyle/>
          <a:p>
            <a:pPr algn="ctr">
              <a:lnSpc>
                <a:spcPct val="120000"/>
              </a:lnSpc>
            </a:pPr>
            <a:r>
              <a:rPr lang="es-ES" dirty="0" smtClean="0">
                <a:solidFill>
                  <a:srgbClr val="EC6C6A"/>
                </a:solidFill>
                <a:latin typeface="DIN Alternate Bold"/>
                <a:cs typeface="DIN Alternate Bold"/>
              </a:rPr>
              <a:t>DEEP LEARNING (DL)</a:t>
            </a:r>
            <a:endParaRPr lang="es-ES" dirty="0">
              <a:solidFill>
                <a:srgbClr val="EC6C6A"/>
              </a:solidFill>
              <a:latin typeface="DIN Alternate Bold"/>
              <a:cs typeface="DIN Alternate Bold"/>
            </a:endParaRPr>
          </a:p>
        </p:txBody>
      </p:sp>
    </p:spTree>
    <p:extLst>
      <p:ext uri="{BB962C8B-B14F-4D97-AF65-F5344CB8AC3E}">
        <p14:creationId xmlns:p14="http://schemas.microsoft.com/office/powerpoint/2010/main" val="2035438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4"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ENIGMA</a:t>
            </a:r>
            <a:endParaRPr lang="es-ES" sz="2400" dirty="0">
              <a:solidFill>
                <a:srgbClr val="EC6C6A"/>
              </a:solidFill>
              <a:latin typeface="DIN Alternate Bold"/>
              <a:cs typeface="DIN Alternate Bold"/>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86" y="692329"/>
            <a:ext cx="4262187" cy="2664580"/>
          </a:xfrm>
          <a:prstGeom prst="rect">
            <a:avLst/>
          </a:prstGeom>
          <a:effectLst>
            <a:softEdge rad="381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928" y="692330"/>
            <a:ext cx="4801795" cy="2664580"/>
          </a:xfrm>
          <a:prstGeom prst="rect">
            <a:avLst/>
          </a:prstGeom>
        </p:spPr>
      </p:pic>
      <p:sp>
        <p:nvSpPr>
          <p:cNvPr id="10" name="TextBox 9"/>
          <p:cNvSpPr txBox="1"/>
          <p:nvPr/>
        </p:nvSpPr>
        <p:spPr>
          <a:xfrm>
            <a:off x="8324623" y="3445416"/>
            <a:ext cx="1052404" cy="369332"/>
          </a:xfrm>
          <a:prstGeom prst="rect">
            <a:avLst/>
          </a:prstGeom>
          <a:noFill/>
        </p:spPr>
        <p:txBody>
          <a:bodyPr wrap="none" rtlCol="0">
            <a:spAutoFit/>
          </a:bodyPr>
          <a:lstStyle/>
          <a:p>
            <a:r>
              <a:rPr lang="en-US" b="1" dirty="0" smtClean="0">
                <a:solidFill>
                  <a:srgbClr val="7030A0"/>
                </a:solidFill>
                <a:latin typeface="DIN Alternate Bold"/>
              </a:rPr>
              <a:t>DATING</a:t>
            </a:r>
            <a:endParaRPr lang="en-US" b="1" dirty="0">
              <a:solidFill>
                <a:srgbClr val="7030A0"/>
              </a:solidFill>
              <a:latin typeface="DIN Alternate Bold"/>
            </a:endParaRPr>
          </a:p>
        </p:txBody>
      </p:sp>
      <p:pic>
        <p:nvPicPr>
          <p:cNvPr id="11"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3798" y="3573476"/>
            <a:ext cx="3537944" cy="2862101"/>
          </a:xfrm>
          <a:prstGeom prst="rect">
            <a:avLst/>
          </a:prstGeom>
        </p:spPr>
      </p:pic>
      <p:sp>
        <p:nvSpPr>
          <p:cNvPr id="12" name="TextBox 11"/>
          <p:cNvSpPr txBox="1"/>
          <p:nvPr/>
        </p:nvSpPr>
        <p:spPr>
          <a:xfrm>
            <a:off x="4475662" y="6314667"/>
            <a:ext cx="3005887" cy="369332"/>
          </a:xfrm>
          <a:prstGeom prst="rect">
            <a:avLst/>
          </a:prstGeom>
          <a:noFill/>
        </p:spPr>
        <p:txBody>
          <a:bodyPr wrap="none" rtlCol="0">
            <a:spAutoFit/>
          </a:bodyPr>
          <a:lstStyle/>
          <a:p>
            <a:r>
              <a:rPr lang="en-US" b="1" dirty="0" smtClean="0">
                <a:solidFill>
                  <a:srgbClr val="7030A0"/>
                </a:solidFill>
                <a:latin typeface="DIN Alternate Bold"/>
              </a:rPr>
              <a:t>MATING WITH ARCHAICS</a:t>
            </a:r>
            <a:endParaRPr lang="en-US" b="1" dirty="0">
              <a:solidFill>
                <a:srgbClr val="7030A0"/>
              </a:solidFill>
              <a:latin typeface="DIN Alternate Bold"/>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754" y="3926615"/>
            <a:ext cx="3626715" cy="2388052"/>
          </a:xfrm>
          <a:prstGeom prst="rect">
            <a:avLst/>
          </a:prstGeom>
          <a:effectLst>
            <a:softEdge rad="38100"/>
          </a:effectLst>
        </p:spPr>
      </p:pic>
      <p:sp>
        <p:nvSpPr>
          <p:cNvPr id="14" name="TextBox 13"/>
          <p:cNvSpPr txBox="1"/>
          <p:nvPr/>
        </p:nvSpPr>
        <p:spPr>
          <a:xfrm>
            <a:off x="1659086" y="6314667"/>
            <a:ext cx="1800493" cy="369332"/>
          </a:xfrm>
          <a:prstGeom prst="rect">
            <a:avLst/>
          </a:prstGeom>
          <a:noFill/>
        </p:spPr>
        <p:txBody>
          <a:bodyPr wrap="none" rtlCol="0">
            <a:spAutoFit/>
          </a:bodyPr>
          <a:lstStyle/>
          <a:p>
            <a:r>
              <a:rPr lang="en-US" b="1" dirty="0" smtClean="0">
                <a:solidFill>
                  <a:srgbClr val="7030A0"/>
                </a:solidFill>
                <a:latin typeface="DIN Alternate Bold"/>
              </a:rPr>
              <a:t>LOSE WEIGHT</a:t>
            </a:r>
            <a:endParaRPr lang="en-US" b="1" dirty="0">
              <a:solidFill>
                <a:srgbClr val="7030A0"/>
              </a:solidFill>
              <a:latin typeface="DIN Alternate Bold"/>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1769" y="4003281"/>
            <a:ext cx="3922465" cy="2206387"/>
          </a:xfrm>
          <a:prstGeom prst="rect">
            <a:avLst/>
          </a:prstGeom>
          <a:effectLst>
            <a:softEdge rad="31750"/>
          </a:effectLst>
        </p:spPr>
      </p:pic>
      <p:sp>
        <p:nvSpPr>
          <p:cNvPr id="16" name="TextBox 15"/>
          <p:cNvSpPr txBox="1"/>
          <p:nvPr/>
        </p:nvSpPr>
        <p:spPr>
          <a:xfrm>
            <a:off x="8755235" y="6250911"/>
            <a:ext cx="1475532" cy="369332"/>
          </a:xfrm>
          <a:prstGeom prst="rect">
            <a:avLst/>
          </a:prstGeom>
          <a:noFill/>
        </p:spPr>
        <p:txBody>
          <a:bodyPr wrap="none" rtlCol="0">
            <a:spAutoFit/>
          </a:bodyPr>
          <a:lstStyle/>
          <a:p>
            <a:r>
              <a:rPr lang="en-US" b="1" dirty="0" smtClean="0">
                <a:solidFill>
                  <a:srgbClr val="7030A0"/>
                </a:solidFill>
                <a:latin typeface="DIN Alternate Bold"/>
              </a:rPr>
              <a:t>FIND A JOB</a:t>
            </a:r>
            <a:endParaRPr lang="en-US" b="1" dirty="0">
              <a:solidFill>
                <a:srgbClr val="7030A0"/>
              </a:solidFill>
              <a:latin typeface="DIN Alternate Bold"/>
            </a:endParaRPr>
          </a:p>
        </p:txBody>
      </p:sp>
      <p:sp>
        <p:nvSpPr>
          <p:cNvPr id="8" name="TextBox 7"/>
          <p:cNvSpPr txBox="1"/>
          <p:nvPr/>
        </p:nvSpPr>
        <p:spPr>
          <a:xfrm>
            <a:off x="2439588" y="3372617"/>
            <a:ext cx="2039982" cy="369332"/>
          </a:xfrm>
          <a:prstGeom prst="rect">
            <a:avLst/>
          </a:prstGeom>
          <a:noFill/>
        </p:spPr>
        <p:txBody>
          <a:bodyPr wrap="none" rtlCol="0">
            <a:spAutoFit/>
          </a:bodyPr>
          <a:lstStyle/>
          <a:p>
            <a:r>
              <a:rPr lang="en-US" b="1" dirty="0" smtClean="0">
                <a:solidFill>
                  <a:srgbClr val="7030A0"/>
                </a:solidFill>
                <a:latin typeface="DIN Alternate Bold"/>
              </a:rPr>
              <a:t>STOCK MARKET</a:t>
            </a:r>
            <a:endParaRPr lang="en-US" b="1" dirty="0">
              <a:solidFill>
                <a:srgbClr val="7030A0"/>
              </a:solidFill>
              <a:latin typeface="DIN Alternate Bold"/>
            </a:endParaRPr>
          </a:p>
        </p:txBody>
      </p:sp>
    </p:spTree>
    <p:extLst>
      <p:ext uri="{BB962C8B-B14F-4D97-AF65-F5344CB8AC3E}">
        <p14:creationId xmlns:p14="http://schemas.microsoft.com/office/powerpoint/2010/main" val="3580307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128 Grupo"/>
          <p:cNvGrpSpPr/>
          <p:nvPr/>
        </p:nvGrpSpPr>
        <p:grpSpPr>
          <a:xfrm>
            <a:off x="3188334" y="950120"/>
            <a:ext cx="5334000" cy="4578580"/>
            <a:chOff x="76200" y="1593620"/>
            <a:chExt cx="5334000" cy="4578580"/>
          </a:xfrm>
        </p:grpSpPr>
        <p:sp>
          <p:nvSpPr>
            <p:cNvPr id="130" name="129 Elipse"/>
            <p:cNvSpPr/>
            <p:nvPr/>
          </p:nvSpPr>
          <p:spPr>
            <a:xfrm>
              <a:off x="2286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130 Elipse"/>
            <p:cNvSpPr/>
            <p:nvPr/>
          </p:nvSpPr>
          <p:spPr>
            <a:xfrm>
              <a:off x="9906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131 Elipse"/>
            <p:cNvSpPr/>
            <p:nvPr/>
          </p:nvSpPr>
          <p:spPr>
            <a:xfrm>
              <a:off x="17526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132 Elipse"/>
            <p:cNvSpPr/>
            <p:nvPr/>
          </p:nvSpPr>
          <p:spPr>
            <a:xfrm>
              <a:off x="35814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133 Elipse"/>
            <p:cNvSpPr/>
            <p:nvPr/>
          </p:nvSpPr>
          <p:spPr>
            <a:xfrm>
              <a:off x="43434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134 Elipse"/>
            <p:cNvSpPr/>
            <p:nvPr/>
          </p:nvSpPr>
          <p:spPr>
            <a:xfrm>
              <a:off x="50292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135 Elipse"/>
            <p:cNvSpPr/>
            <p:nvPr/>
          </p:nvSpPr>
          <p:spPr>
            <a:xfrm>
              <a:off x="76200" y="5255160"/>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136 Elipse"/>
            <p:cNvSpPr/>
            <p:nvPr/>
          </p:nvSpPr>
          <p:spPr>
            <a:xfrm>
              <a:off x="76200" y="3720650"/>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137 Elipse"/>
            <p:cNvSpPr/>
            <p:nvPr/>
          </p:nvSpPr>
          <p:spPr>
            <a:xfrm>
              <a:off x="9144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138 Elipse"/>
            <p:cNvSpPr/>
            <p:nvPr/>
          </p:nvSpPr>
          <p:spPr>
            <a:xfrm>
              <a:off x="19050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139 Elipse"/>
            <p:cNvSpPr/>
            <p:nvPr/>
          </p:nvSpPr>
          <p:spPr>
            <a:xfrm>
              <a:off x="30480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140 Elipse"/>
            <p:cNvSpPr/>
            <p:nvPr/>
          </p:nvSpPr>
          <p:spPr>
            <a:xfrm>
              <a:off x="39624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141 Elipse"/>
            <p:cNvSpPr/>
            <p:nvPr/>
          </p:nvSpPr>
          <p:spPr>
            <a:xfrm>
              <a:off x="49530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142 Elipse"/>
            <p:cNvSpPr/>
            <p:nvPr/>
          </p:nvSpPr>
          <p:spPr>
            <a:xfrm>
              <a:off x="76200" y="2448900"/>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143 Elipse"/>
            <p:cNvSpPr/>
            <p:nvPr/>
          </p:nvSpPr>
          <p:spPr>
            <a:xfrm>
              <a:off x="9144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144 Elipse"/>
            <p:cNvSpPr/>
            <p:nvPr/>
          </p:nvSpPr>
          <p:spPr>
            <a:xfrm>
              <a:off x="19050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145 Elipse"/>
            <p:cNvSpPr/>
            <p:nvPr/>
          </p:nvSpPr>
          <p:spPr>
            <a:xfrm>
              <a:off x="30480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146 Elipse"/>
            <p:cNvSpPr/>
            <p:nvPr/>
          </p:nvSpPr>
          <p:spPr>
            <a:xfrm>
              <a:off x="39624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147 Elipse"/>
            <p:cNvSpPr/>
            <p:nvPr/>
          </p:nvSpPr>
          <p:spPr>
            <a:xfrm>
              <a:off x="49530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148 Elipse"/>
            <p:cNvSpPr/>
            <p:nvPr/>
          </p:nvSpPr>
          <p:spPr>
            <a:xfrm>
              <a:off x="1676400" y="159362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149 Elipse"/>
            <p:cNvSpPr/>
            <p:nvPr/>
          </p:nvSpPr>
          <p:spPr>
            <a:xfrm>
              <a:off x="3048000" y="159362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150 Elipse"/>
            <p:cNvSpPr/>
            <p:nvPr/>
          </p:nvSpPr>
          <p:spPr>
            <a:xfrm>
              <a:off x="4343400" y="159362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151 Conector recto"/>
            <p:cNvCxnSpPr>
              <a:endCxn id="149" idx="4"/>
            </p:cNvCxnSpPr>
            <p:nvPr/>
          </p:nvCxnSpPr>
          <p:spPr>
            <a:xfrm flipV="1">
              <a:off x="457200" y="1974620"/>
              <a:ext cx="1409700" cy="647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152 Conector recto"/>
            <p:cNvCxnSpPr>
              <a:endCxn id="150" idx="4"/>
            </p:cNvCxnSpPr>
            <p:nvPr/>
          </p:nvCxnSpPr>
          <p:spPr>
            <a:xfrm flipV="1">
              <a:off x="457200" y="1974620"/>
              <a:ext cx="2781300" cy="647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4" name="153 Conector recto"/>
            <p:cNvCxnSpPr>
              <a:endCxn id="151" idx="4"/>
            </p:cNvCxnSpPr>
            <p:nvPr/>
          </p:nvCxnSpPr>
          <p:spPr>
            <a:xfrm flipV="1">
              <a:off x="457200" y="1974620"/>
              <a:ext cx="4076700" cy="647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5" name="154 Conector recto"/>
            <p:cNvCxnSpPr>
              <a:stCxn id="137" idx="6"/>
              <a:endCxn id="144" idx="4"/>
            </p:cNvCxnSpPr>
            <p:nvPr/>
          </p:nvCxnSpPr>
          <p:spPr>
            <a:xfrm flipV="1">
              <a:off x="457200" y="3339650"/>
              <a:ext cx="647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 name="155 Conector recto"/>
            <p:cNvCxnSpPr>
              <a:stCxn id="137" idx="6"/>
              <a:endCxn id="145" idx="4"/>
            </p:cNvCxnSpPr>
            <p:nvPr/>
          </p:nvCxnSpPr>
          <p:spPr>
            <a:xfrm flipV="1">
              <a:off x="457200" y="3339650"/>
              <a:ext cx="1638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 name="156 Conector recto"/>
            <p:cNvCxnSpPr>
              <a:stCxn id="137" idx="6"/>
              <a:endCxn id="146" idx="4"/>
            </p:cNvCxnSpPr>
            <p:nvPr/>
          </p:nvCxnSpPr>
          <p:spPr>
            <a:xfrm flipV="1">
              <a:off x="457200" y="3339650"/>
              <a:ext cx="2781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 name="157 Conector recto"/>
            <p:cNvCxnSpPr>
              <a:stCxn id="137" idx="6"/>
              <a:endCxn id="147" idx="4"/>
            </p:cNvCxnSpPr>
            <p:nvPr/>
          </p:nvCxnSpPr>
          <p:spPr>
            <a:xfrm flipV="1">
              <a:off x="457200" y="3339650"/>
              <a:ext cx="3695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9" name="158 Conector recto"/>
            <p:cNvCxnSpPr>
              <a:stCxn id="137" idx="6"/>
              <a:endCxn id="148" idx="4"/>
            </p:cNvCxnSpPr>
            <p:nvPr/>
          </p:nvCxnSpPr>
          <p:spPr>
            <a:xfrm flipV="1">
              <a:off x="457200" y="3339650"/>
              <a:ext cx="4686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0" name="159 Conector recto"/>
            <p:cNvCxnSpPr>
              <a:stCxn id="136" idx="6"/>
              <a:endCxn id="138" idx="4"/>
            </p:cNvCxnSpPr>
            <p:nvPr/>
          </p:nvCxnSpPr>
          <p:spPr>
            <a:xfrm flipV="1">
              <a:off x="457200" y="4874160"/>
              <a:ext cx="647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1" name="160 Conector recto"/>
            <p:cNvCxnSpPr>
              <a:stCxn id="136" idx="6"/>
              <a:endCxn id="139" idx="4"/>
            </p:cNvCxnSpPr>
            <p:nvPr/>
          </p:nvCxnSpPr>
          <p:spPr>
            <a:xfrm flipV="1">
              <a:off x="457200" y="4874160"/>
              <a:ext cx="1638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2" name="161 Conector recto"/>
            <p:cNvCxnSpPr>
              <a:stCxn id="136" idx="6"/>
              <a:endCxn id="140" idx="4"/>
            </p:cNvCxnSpPr>
            <p:nvPr/>
          </p:nvCxnSpPr>
          <p:spPr>
            <a:xfrm flipV="1">
              <a:off x="457200" y="4874160"/>
              <a:ext cx="2781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3" name="162 Conector recto"/>
            <p:cNvCxnSpPr>
              <a:stCxn id="136" idx="6"/>
              <a:endCxn id="141" idx="4"/>
            </p:cNvCxnSpPr>
            <p:nvPr/>
          </p:nvCxnSpPr>
          <p:spPr>
            <a:xfrm flipV="1">
              <a:off x="457200" y="4874160"/>
              <a:ext cx="3695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163 Conector recto"/>
            <p:cNvCxnSpPr>
              <a:stCxn id="136" idx="6"/>
              <a:endCxn id="142" idx="4"/>
            </p:cNvCxnSpPr>
            <p:nvPr/>
          </p:nvCxnSpPr>
          <p:spPr>
            <a:xfrm flipV="1">
              <a:off x="457200" y="4874160"/>
              <a:ext cx="4686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164 Conector recto"/>
            <p:cNvCxnSpPr>
              <a:stCxn id="130" idx="0"/>
              <a:endCxn id="138" idx="4"/>
            </p:cNvCxnSpPr>
            <p:nvPr/>
          </p:nvCxnSpPr>
          <p:spPr>
            <a:xfrm flipV="1">
              <a:off x="419100" y="4874160"/>
              <a:ext cx="685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165 Conector recto"/>
            <p:cNvCxnSpPr>
              <a:stCxn id="130" idx="0"/>
              <a:endCxn id="139" idx="4"/>
            </p:cNvCxnSpPr>
            <p:nvPr/>
          </p:nvCxnSpPr>
          <p:spPr>
            <a:xfrm flipV="1">
              <a:off x="419100" y="4874160"/>
              <a:ext cx="1676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7" name="166 Conector recto"/>
            <p:cNvCxnSpPr>
              <a:stCxn id="130" idx="0"/>
              <a:endCxn id="140" idx="4"/>
            </p:cNvCxnSpPr>
            <p:nvPr/>
          </p:nvCxnSpPr>
          <p:spPr>
            <a:xfrm flipV="1">
              <a:off x="419100" y="4874160"/>
              <a:ext cx="2819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8" name="167 Conector recto"/>
            <p:cNvCxnSpPr>
              <a:stCxn id="130" idx="0"/>
              <a:endCxn id="141" idx="4"/>
            </p:cNvCxnSpPr>
            <p:nvPr/>
          </p:nvCxnSpPr>
          <p:spPr>
            <a:xfrm flipV="1">
              <a:off x="419100" y="4874160"/>
              <a:ext cx="3733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9" name="168 Conector recto"/>
            <p:cNvCxnSpPr>
              <a:stCxn id="130" idx="0"/>
              <a:endCxn id="142" idx="4"/>
            </p:cNvCxnSpPr>
            <p:nvPr/>
          </p:nvCxnSpPr>
          <p:spPr>
            <a:xfrm flipV="1">
              <a:off x="419100" y="4874160"/>
              <a:ext cx="4724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0" name="169 Conector recto"/>
            <p:cNvCxnSpPr>
              <a:stCxn id="131" idx="0"/>
              <a:endCxn id="138" idx="4"/>
            </p:cNvCxnSpPr>
            <p:nvPr/>
          </p:nvCxnSpPr>
          <p:spPr>
            <a:xfrm flipH="1" flipV="1">
              <a:off x="1104900" y="4874160"/>
              <a:ext cx="76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1" name="170 Conector recto"/>
            <p:cNvCxnSpPr>
              <a:stCxn id="131" idx="0"/>
              <a:endCxn id="139" idx="4"/>
            </p:cNvCxnSpPr>
            <p:nvPr/>
          </p:nvCxnSpPr>
          <p:spPr>
            <a:xfrm flipV="1">
              <a:off x="1181100" y="4874160"/>
              <a:ext cx="914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2" name="171 Conector recto"/>
            <p:cNvCxnSpPr>
              <a:stCxn id="131" idx="0"/>
              <a:endCxn id="140" idx="4"/>
            </p:cNvCxnSpPr>
            <p:nvPr/>
          </p:nvCxnSpPr>
          <p:spPr>
            <a:xfrm flipV="1">
              <a:off x="1181100" y="4874160"/>
              <a:ext cx="2057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3" name="172 Conector recto"/>
            <p:cNvCxnSpPr>
              <a:stCxn id="131" idx="0"/>
              <a:endCxn id="141" idx="4"/>
            </p:cNvCxnSpPr>
            <p:nvPr/>
          </p:nvCxnSpPr>
          <p:spPr>
            <a:xfrm flipV="1">
              <a:off x="1181100" y="4874160"/>
              <a:ext cx="2971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173 Conector recto"/>
            <p:cNvCxnSpPr>
              <a:stCxn id="131" idx="0"/>
              <a:endCxn id="142" idx="4"/>
            </p:cNvCxnSpPr>
            <p:nvPr/>
          </p:nvCxnSpPr>
          <p:spPr>
            <a:xfrm flipV="1">
              <a:off x="1181100" y="4874160"/>
              <a:ext cx="3962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174 Conector recto"/>
            <p:cNvCxnSpPr>
              <a:stCxn id="132" idx="0"/>
              <a:endCxn id="138" idx="4"/>
            </p:cNvCxnSpPr>
            <p:nvPr/>
          </p:nvCxnSpPr>
          <p:spPr>
            <a:xfrm flipH="1" flipV="1">
              <a:off x="1104900" y="4874160"/>
              <a:ext cx="838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6" name="175 Conector recto"/>
            <p:cNvCxnSpPr>
              <a:stCxn id="132" idx="0"/>
              <a:endCxn id="139" idx="4"/>
            </p:cNvCxnSpPr>
            <p:nvPr/>
          </p:nvCxnSpPr>
          <p:spPr>
            <a:xfrm flipV="1">
              <a:off x="1943100" y="4874160"/>
              <a:ext cx="152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176 Conector recto"/>
            <p:cNvCxnSpPr>
              <a:stCxn id="132" idx="0"/>
              <a:endCxn id="140" idx="4"/>
            </p:cNvCxnSpPr>
            <p:nvPr/>
          </p:nvCxnSpPr>
          <p:spPr>
            <a:xfrm flipV="1">
              <a:off x="1943100" y="4874160"/>
              <a:ext cx="1295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177 Conector recto"/>
            <p:cNvCxnSpPr>
              <a:stCxn id="132" idx="0"/>
              <a:endCxn id="141" idx="4"/>
            </p:cNvCxnSpPr>
            <p:nvPr/>
          </p:nvCxnSpPr>
          <p:spPr>
            <a:xfrm flipV="1">
              <a:off x="1943100" y="4874160"/>
              <a:ext cx="2209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178 Conector recto"/>
            <p:cNvCxnSpPr>
              <a:stCxn id="132" idx="0"/>
              <a:endCxn id="142" idx="4"/>
            </p:cNvCxnSpPr>
            <p:nvPr/>
          </p:nvCxnSpPr>
          <p:spPr>
            <a:xfrm flipV="1">
              <a:off x="1943100" y="4874160"/>
              <a:ext cx="3200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179 Conector recto"/>
            <p:cNvCxnSpPr>
              <a:stCxn id="133" idx="0"/>
              <a:endCxn id="138" idx="4"/>
            </p:cNvCxnSpPr>
            <p:nvPr/>
          </p:nvCxnSpPr>
          <p:spPr>
            <a:xfrm flipH="1" flipV="1">
              <a:off x="1104900" y="4874160"/>
              <a:ext cx="2667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180 Conector recto"/>
            <p:cNvCxnSpPr>
              <a:stCxn id="133" idx="0"/>
              <a:endCxn id="139" idx="4"/>
            </p:cNvCxnSpPr>
            <p:nvPr/>
          </p:nvCxnSpPr>
          <p:spPr>
            <a:xfrm flipH="1" flipV="1">
              <a:off x="2095500" y="4874160"/>
              <a:ext cx="1676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181 Conector recto"/>
            <p:cNvCxnSpPr>
              <a:stCxn id="133" idx="0"/>
              <a:endCxn id="140" idx="4"/>
            </p:cNvCxnSpPr>
            <p:nvPr/>
          </p:nvCxnSpPr>
          <p:spPr>
            <a:xfrm flipH="1" flipV="1">
              <a:off x="3238500" y="4874160"/>
              <a:ext cx="533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182 Conector recto"/>
            <p:cNvCxnSpPr>
              <a:stCxn id="133" idx="0"/>
              <a:endCxn id="141" idx="4"/>
            </p:cNvCxnSpPr>
            <p:nvPr/>
          </p:nvCxnSpPr>
          <p:spPr>
            <a:xfrm flipV="1">
              <a:off x="3771900" y="4874160"/>
              <a:ext cx="381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183 Conector recto"/>
            <p:cNvCxnSpPr>
              <a:stCxn id="133" idx="0"/>
              <a:endCxn id="142" idx="4"/>
            </p:cNvCxnSpPr>
            <p:nvPr/>
          </p:nvCxnSpPr>
          <p:spPr>
            <a:xfrm flipV="1">
              <a:off x="3771900" y="4874160"/>
              <a:ext cx="13716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5" name="184 Conector recto"/>
            <p:cNvCxnSpPr>
              <a:stCxn id="134" idx="0"/>
              <a:endCxn id="138" idx="4"/>
            </p:cNvCxnSpPr>
            <p:nvPr/>
          </p:nvCxnSpPr>
          <p:spPr>
            <a:xfrm flipH="1" flipV="1">
              <a:off x="1104900" y="4874160"/>
              <a:ext cx="3429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6" name="185 Conector recto"/>
            <p:cNvCxnSpPr>
              <a:stCxn id="134" idx="0"/>
              <a:endCxn id="139" idx="4"/>
            </p:cNvCxnSpPr>
            <p:nvPr/>
          </p:nvCxnSpPr>
          <p:spPr>
            <a:xfrm flipH="1" flipV="1">
              <a:off x="2095500" y="4874160"/>
              <a:ext cx="2438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7" name="186 Conector recto"/>
            <p:cNvCxnSpPr>
              <a:stCxn id="134" idx="0"/>
              <a:endCxn id="140" idx="4"/>
            </p:cNvCxnSpPr>
            <p:nvPr/>
          </p:nvCxnSpPr>
          <p:spPr>
            <a:xfrm flipH="1" flipV="1">
              <a:off x="3238500" y="4874160"/>
              <a:ext cx="1295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8" name="187 Conector recto"/>
            <p:cNvCxnSpPr>
              <a:stCxn id="134" idx="0"/>
              <a:endCxn id="141" idx="4"/>
            </p:cNvCxnSpPr>
            <p:nvPr/>
          </p:nvCxnSpPr>
          <p:spPr>
            <a:xfrm flipH="1" flipV="1">
              <a:off x="4152900" y="4874160"/>
              <a:ext cx="381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9" name="188 Conector recto"/>
            <p:cNvCxnSpPr>
              <a:stCxn id="134" idx="0"/>
              <a:endCxn id="142" idx="4"/>
            </p:cNvCxnSpPr>
            <p:nvPr/>
          </p:nvCxnSpPr>
          <p:spPr>
            <a:xfrm flipV="1">
              <a:off x="4533900" y="4874160"/>
              <a:ext cx="6096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0" name="189 Conector recto"/>
            <p:cNvCxnSpPr>
              <a:stCxn id="135" idx="0"/>
              <a:endCxn id="138" idx="4"/>
            </p:cNvCxnSpPr>
            <p:nvPr/>
          </p:nvCxnSpPr>
          <p:spPr>
            <a:xfrm flipH="1" flipV="1">
              <a:off x="1104900" y="4874160"/>
              <a:ext cx="4114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1" name="190 Conector recto"/>
            <p:cNvCxnSpPr>
              <a:stCxn id="135" idx="0"/>
              <a:endCxn id="139" idx="4"/>
            </p:cNvCxnSpPr>
            <p:nvPr/>
          </p:nvCxnSpPr>
          <p:spPr>
            <a:xfrm flipH="1" flipV="1">
              <a:off x="2095500" y="4874160"/>
              <a:ext cx="3124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2" name="191 Conector recto"/>
            <p:cNvCxnSpPr>
              <a:stCxn id="135" idx="0"/>
              <a:endCxn id="140" idx="4"/>
            </p:cNvCxnSpPr>
            <p:nvPr/>
          </p:nvCxnSpPr>
          <p:spPr>
            <a:xfrm flipH="1" flipV="1">
              <a:off x="3238500" y="4874160"/>
              <a:ext cx="1981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3" name="192 Conector recto"/>
            <p:cNvCxnSpPr>
              <a:stCxn id="135" idx="0"/>
              <a:endCxn id="141" idx="4"/>
            </p:cNvCxnSpPr>
            <p:nvPr/>
          </p:nvCxnSpPr>
          <p:spPr>
            <a:xfrm flipH="1" flipV="1">
              <a:off x="4152900" y="4874160"/>
              <a:ext cx="1066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4" name="193 Conector recto"/>
            <p:cNvCxnSpPr>
              <a:stCxn id="135" idx="0"/>
              <a:endCxn id="142" idx="4"/>
            </p:cNvCxnSpPr>
            <p:nvPr/>
          </p:nvCxnSpPr>
          <p:spPr>
            <a:xfrm flipH="1" flipV="1">
              <a:off x="5143500" y="4874160"/>
              <a:ext cx="76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5" name="194 Conector recto"/>
            <p:cNvCxnSpPr>
              <a:stCxn id="138" idx="0"/>
              <a:endCxn id="144" idx="4"/>
            </p:cNvCxnSpPr>
            <p:nvPr/>
          </p:nvCxnSpPr>
          <p:spPr>
            <a:xfrm flipV="1">
              <a:off x="11049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195 Conector recto"/>
            <p:cNvCxnSpPr>
              <a:stCxn id="138" idx="0"/>
              <a:endCxn id="145" idx="4"/>
            </p:cNvCxnSpPr>
            <p:nvPr/>
          </p:nvCxnSpPr>
          <p:spPr>
            <a:xfrm flipV="1">
              <a:off x="1104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196 Conector recto"/>
            <p:cNvCxnSpPr>
              <a:stCxn id="138" idx="0"/>
              <a:endCxn id="146" idx="4"/>
            </p:cNvCxnSpPr>
            <p:nvPr/>
          </p:nvCxnSpPr>
          <p:spPr>
            <a:xfrm flipV="1">
              <a:off x="1104900" y="3339650"/>
              <a:ext cx="2133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197 Conector recto"/>
            <p:cNvCxnSpPr>
              <a:stCxn id="138" idx="0"/>
              <a:endCxn id="147" idx="4"/>
            </p:cNvCxnSpPr>
            <p:nvPr/>
          </p:nvCxnSpPr>
          <p:spPr>
            <a:xfrm flipV="1">
              <a:off x="11049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198 Conector recto"/>
            <p:cNvCxnSpPr>
              <a:stCxn id="138" idx="0"/>
              <a:endCxn id="148" idx="4"/>
            </p:cNvCxnSpPr>
            <p:nvPr/>
          </p:nvCxnSpPr>
          <p:spPr>
            <a:xfrm flipV="1">
              <a:off x="1104900" y="3339650"/>
              <a:ext cx="4038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199 Conector recto"/>
            <p:cNvCxnSpPr>
              <a:stCxn id="139" idx="0"/>
              <a:endCxn id="144" idx="4"/>
            </p:cNvCxnSpPr>
            <p:nvPr/>
          </p:nvCxnSpPr>
          <p:spPr>
            <a:xfrm flipH="1" flipV="1">
              <a:off x="1104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200 Conector recto"/>
            <p:cNvCxnSpPr>
              <a:stCxn id="139" idx="0"/>
              <a:endCxn id="145" idx="4"/>
            </p:cNvCxnSpPr>
            <p:nvPr/>
          </p:nvCxnSpPr>
          <p:spPr>
            <a:xfrm flipV="1">
              <a:off x="20955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201 Conector recto"/>
            <p:cNvCxnSpPr>
              <a:stCxn id="139" idx="0"/>
              <a:endCxn id="146" idx="4"/>
            </p:cNvCxnSpPr>
            <p:nvPr/>
          </p:nvCxnSpPr>
          <p:spPr>
            <a:xfrm flipV="1">
              <a:off x="2095500" y="3339650"/>
              <a:ext cx="1143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202 Conector recto"/>
            <p:cNvCxnSpPr>
              <a:stCxn id="139" idx="0"/>
              <a:endCxn id="147" idx="4"/>
            </p:cNvCxnSpPr>
            <p:nvPr/>
          </p:nvCxnSpPr>
          <p:spPr>
            <a:xfrm flipV="1">
              <a:off x="2095500" y="3339650"/>
              <a:ext cx="2057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203 Conector recto"/>
            <p:cNvCxnSpPr>
              <a:stCxn id="139" idx="0"/>
              <a:endCxn id="148" idx="4"/>
            </p:cNvCxnSpPr>
            <p:nvPr/>
          </p:nvCxnSpPr>
          <p:spPr>
            <a:xfrm flipV="1">
              <a:off x="20955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204 Conector recto"/>
            <p:cNvCxnSpPr>
              <a:stCxn id="140" idx="0"/>
              <a:endCxn id="144" idx="4"/>
            </p:cNvCxnSpPr>
            <p:nvPr/>
          </p:nvCxnSpPr>
          <p:spPr>
            <a:xfrm flipH="1" flipV="1">
              <a:off x="1104900" y="3339650"/>
              <a:ext cx="2133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205 Conector recto"/>
            <p:cNvCxnSpPr>
              <a:stCxn id="140" idx="0"/>
              <a:endCxn id="145" idx="4"/>
            </p:cNvCxnSpPr>
            <p:nvPr/>
          </p:nvCxnSpPr>
          <p:spPr>
            <a:xfrm flipH="1" flipV="1">
              <a:off x="2095500" y="3339650"/>
              <a:ext cx="1143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206 Conector recto"/>
            <p:cNvCxnSpPr>
              <a:stCxn id="140" idx="0"/>
              <a:endCxn id="146" idx="4"/>
            </p:cNvCxnSpPr>
            <p:nvPr/>
          </p:nvCxnSpPr>
          <p:spPr>
            <a:xfrm flipV="1">
              <a:off x="32385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207 Conector recto"/>
            <p:cNvCxnSpPr>
              <a:stCxn id="140" idx="0"/>
              <a:endCxn id="147" idx="4"/>
            </p:cNvCxnSpPr>
            <p:nvPr/>
          </p:nvCxnSpPr>
          <p:spPr>
            <a:xfrm flipV="1">
              <a:off x="3238500" y="3339650"/>
              <a:ext cx="914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9" name="208 Conector recto"/>
            <p:cNvCxnSpPr>
              <a:stCxn id="140" idx="0"/>
              <a:endCxn id="148" idx="4"/>
            </p:cNvCxnSpPr>
            <p:nvPr/>
          </p:nvCxnSpPr>
          <p:spPr>
            <a:xfrm flipV="1">
              <a:off x="3238500" y="3339650"/>
              <a:ext cx="1905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 name="209 Conector recto"/>
            <p:cNvCxnSpPr>
              <a:stCxn id="141" idx="0"/>
              <a:endCxn id="144" idx="4"/>
            </p:cNvCxnSpPr>
            <p:nvPr/>
          </p:nvCxnSpPr>
          <p:spPr>
            <a:xfrm flipH="1" flipV="1">
              <a:off x="11049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1" name="210 Conector recto"/>
            <p:cNvCxnSpPr>
              <a:stCxn id="141" idx="0"/>
              <a:endCxn id="145" idx="4"/>
            </p:cNvCxnSpPr>
            <p:nvPr/>
          </p:nvCxnSpPr>
          <p:spPr>
            <a:xfrm flipH="1" flipV="1">
              <a:off x="2095500" y="3339650"/>
              <a:ext cx="2057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2" name="211 Conector recto"/>
            <p:cNvCxnSpPr>
              <a:stCxn id="141" idx="0"/>
              <a:endCxn id="146" idx="4"/>
            </p:cNvCxnSpPr>
            <p:nvPr/>
          </p:nvCxnSpPr>
          <p:spPr>
            <a:xfrm flipH="1" flipV="1">
              <a:off x="3238500" y="3339650"/>
              <a:ext cx="914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3" name="212 Conector recto"/>
            <p:cNvCxnSpPr>
              <a:stCxn id="141" idx="0"/>
              <a:endCxn id="147" idx="4"/>
            </p:cNvCxnSpPr>
            <p:nvPr/>
          </p:nvCxnSpPr>
          <p:spPr>
            <a:xfrm flipV="1">
              <a:off x="41529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4" name="213 Conector recto"/>
            <p:cNvCxnSpPr>
              <a:stCxn id="141" idx="0"/>
              <a:endCxn id="148" idx="4"/>
            </p:cNvCxnSpPr>
            <p:nvPr/>
          </p:nvCxnSpPr>
          <p:spPr>
            <a:xfrm flipV="1">
              <a:off x="4152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5" name="214 Conector recto"/>
            <p:cNvCxnSpPr>
              <a:stCxn id="142" idx="0"/>
              <a:endCxn id="144" idx="4"/>
            </p:cNvCxnSpPr>
            <p:nvPr/>
          </p:nvCxnSpPr>
          <p:spPr>
            <a:xfrm flipH="1" flipV="1">
              <a:off x="1104900" y="3339650"/>
              <a:ext cx="4038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6" name="215 Conector recto"/>
            <p:cNvCxnSpPr>
              <a:stCxn id="142" idx="0"/>
              <a:endCxn id="145" idx="4"/>
            </p:cNvCxnSpPr>
            <p:nvPr/>
          </p:nvCxnSpPr>
          <p:spPr>
            <a:xfrm flipH="1" flipV="1">
              <a:off x="20955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 name="216 Conector recto"/>
            <p:cNvCxnSpPr>
              <a:stCxn id="142" idx="0"/>
              <a:endCxn id="146" idx="4"/>
            </p:cNvCxnSpPr>
            <p:nvPr/>
          </p:nvCxnSpPr>
          <p:spPr>
            <a:xfrm flipH="1" flipV="1">
              <a:off x="3238500" y="3339650"/>
              <a:ext cx="1905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8" name="217 Conector recto"/>
            <p:cNvCxnSpPr>
              <a:stCxn id="142" idx="0"/>
              <a:endCxn id="147" idx="4"/>
            </p:cNvCxnSpPr>
            <p:nvPr/>
          </p:nvCxnSpPr>
          <p:spPr>
            <a:xfrm flipH="1" flipV="1">
              <a:off x="4152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 name="218 Conector recto"/>
            <p:cNvCxnSpPr>
              <a:stCxn id="142" idx="0"/>
              <a:endCxn id="148" idx="4"/>
            </p:cNvCxnSpPr>
            <p:nvPr/>
          </p:nvCxnSpPr>
          <p:spPr>
            <a:xfrm flipV="1">
              <a:off x="51435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 name="219 Conector recto"/>
            <p:cNvCxnSpPr>
              <a:stCxn id="144" idx="0"/>
              <a:endCxn id="149" idx="4"/>
            </p:cNvCxnSpPr>
            <p:nvPr/>
          </p:nvCxnSpPr>
          <p:spPr>
            <a:xfrm flipV="1">
              <a:off x="1104900" y="1974620"/>
              <a:ext cx="762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1" name="220 Conector recto"/>
            <p:cNvCxnSpPr>
              <a:stCxn id="144" idx="0"/>
              <a:endCxn id="150" idx="4"/>
            </p:cNvCxnSpPr>
            <p:nvPr/>
          </p:nvCxnSpPr>
          <p:spPr>
            <a:xfrm flipV="1">
              <a:off x="1104900" y="1974620"/>
              <a:ext cx="2133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2" name="221 Conector recto"/>
            <p:cNvCxnSpPr>
              <a:stCxn id="144" idx="0"/>
              <a:endCxn id="151" idx="4"/>
            </p:cNvCxnSpPr>
            <p:nvPr/>
          </p:nvCxnSpPr>
          <p:spPr>
            <a:xfrm flipV="1">
              <a:off x="1104900" y="1974620"/>
              <a:ext cx="3429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 name="222 Conector recto"/>
            <p:cNvCxnSpPr>
              <a:stCxn id="145" idx="0"/>
              <a:endCxn id="149" idx="4"/>
            </p:cNvCxnSpPr>
            <p:nvPr/>
          </p:nvCxnSpPr>
          <p:spPr>
            <a:xfrm flipH="1" flipV="1">
              <a:off x="1866900" y="1974620"/>
              <a:ext cx="228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4" name="223 Conector recto"/>
            <p:cNvCxnSpPr>
              <a:stCxn id="145" idx="0"/>
              <a:endCxn id="150" idx="4"/>
            </p:cNvCxnSpPr>
            <p:nvPr/>
          </p:nvCxnSpPr>
          <p:spPr>
            <a:xfrm flipV="1">
              <a:off x="2095500" y="1974620"/>
              <a:ext cx="1143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5" name="224 Conector recto"/>
            <p:cNvCxnSpPr>
              <a:stCxn id="145" idx="0"/>
              <a:endCxn id="151" idx="4"/>
            </p:cNvCxnSpPr>
            <p:nvPr/>
          </p:nvCxnSpPr>
          <p:spPr>
            <a:xfrm flipV="1">
              <a:off x="2095500" y="1974620"/>
              <a:ext cx="24384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6" name="225 Conector recto"/>
            <p:cNvCxnSpPr>
              <a:stCxn id="146" idx="0"/>
              <a:endCxn id="149" idx="4"/>
            </p:cNvCxnSpPr>
            <p:nvPr/>
          </p:nvCxnSpPr>
          <p:spPr>
            <a:xfrm flipH="1" flipV="1">
              <a:off x="1866900" y="1974620"/>
              <a:ext cx="1371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7" name="226 Conector recto"/>
            <p:cNvCxnSpPr>
              <a:stCxn id="146" idx="0"/>
              <a:endCxn id="150" idx="4"/>
            </p:cNvCxnSpPr>
            <p:nvPr/>
          </p:nvCxnSpPr>
          <p:spPr>
            <a:xfrm flipV="1">
              <a:off x="3238500" y="1974620"/>
              <a:ext cx="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8" name="227 Conector recto"/>
            <p:cNvCxnSpPr>
              <a:stCxn id="146" idx="0"/>
              <a:endCxn id="151" idx="4"/>
            </p:cNvCxnSpPr>
            <p:nvPr/>
          </p:nvCxnSpPr>
          <p:spPr>
            <a:xfrm flipV="1">
              <a:off x="3238500" y="1974620"/>
              <a:ext cx="12954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 name="228 Conector recto"/>
            <p:cNvCxnSpPr>
              <a:stCxn id="147" idx="0"/>
              <a:endCxn id="149" idx="4"/>
            </p:cNvCxnSpPr>
            <p:nvPr/>
          </p:nvCxnSpPr>
          <p:spPr>
            <a:xfrm flipH="1" flipV="1">
              <a:off x="1866900" y="1974620"/>
              <a:ext cx="2286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0" name="229 Conector recto"/>
            <p:cNvCxnSpPr>
              <a:stCxn id="147" idx="0"/>
              <a:endCxn id="150" idx="4"/>
            </p:cNvCxnSpPr>
            <p:nvPr/>
          </p:nvCxnSpPr>
          <p:spPr>
            <a:xfrm flipH="1" flipV="1">
              <a:off x="3238500" y="1974620"/>
              <a:ext cx="9144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1" name="230 Conector recto"/>
            <p:cNvCxnSpPr>
              <a:stCxn id="147" idx="0"/>
              <a:endCxn id="151" idx="4"/>
            </p:cNvCxnSpPr>
            <p:nvPr/>
          </p:nvCxnSpPr>
          <p:spPr>
            <a:xfrm flipV="1">
              <a:off x="4152900" y="1974620"/>
              <a:ext cx="381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2" name="231 Conector recto"/>
            <p:cNvCxnSpPr>
              <a:stCxn id="148" idx="0"/>
              <a:endCxn id="149" idx="4"/>
            </p:cNvCxnSpPr>
            <p:nvPr/>
          </p:nvCxnSpPr>
          <p:spPr>
            <a:xfrm flipH="1" flipV="1">
              <a:off x="1866900" y="1974620"/>
              <a:ext cx="3276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232 Conector recto"/>
            <p:cNvCxnSpPr>
              <a:stCxn id="148" idx="0"/>
              <a:endCxn id="150" idx="4"/>
            </p:cNvCxnSpPr>
            <p:nvPr/>
          </p:nvCxnSpPr>
          <p:spPr>
            <a:xfrm flipH="1" flipV="1">
              <a:off x="3238500" y="1974620"/>
              <a:ext cx="1905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 name="233 Conector recto"/>
            <p:cNvCxnSpPr>
              <a:stCxn id="148" idx="0"/>
              <a:endCxn id="151" idx="4"/>
            </p:cNvCxnSpPr>
            <p:nvPr/>
          </p:nvCxnSpPr>
          <p:spPr>
            <a:xfrm flipH="1" flipV="1">
              <a:off x="4533900" y="1974620"/>
              <a:ext cx="609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5" name="234 Elipse"/>
            <p:cNvSpPr/>
            <p:nvPr/>
          </p:nvSpPr>
          <p:spPr>
            <a:xfrm>
              <a:off x="23241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235 Elipse"/>
            <p:cNvSpPr/>
            <p:nvPr/>
          </p:nvSpPr>
          <p:spPr>
            <a:xfrm>
              <a:off x="26289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236 Elipse"/>
            <p:cNvSpPr/>
            <p:nvPr/>
          </p:nvSpPr>
          <p:spPr>
            <a:xfrm>
              <a:off x="29337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237 Elipse"/>
            <p:cNvSpPr/>
            <p:nvPr/>
          </p:nvSpPr>
          <p:spPr>
            <a:xfrm>
              <a:off x="32004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238 Elipse"/>
            <p:cNvSpPr/>
            <p:nvPr/>
          </p:nvSpPr>
          <p:spPr>
            <a:xfrm>
              <a:off x="2362200" y="460746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239 Elipse"/>
            <p:cNvSpPr/>
            <p:nvPr/>
          </p:nvSpPr>
          <p:spPr>
            <a:xfrm>
              <a:off x="2552700" y="460746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240 Elipse"/>
            <p:cNvSpPr/>
            <p:nvPr/>
          </p:nvSpPr>
          <p:spPr>
            <a:xfrm>
              <a:off x="2781300" y="460746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241 Elipse"/>
            <p:cNvSpPr/>
            <p:nvPr/>
          </p:nvSpPr>
          <p:spPr>
            <a:xfrm>
              <a:off x="2362200" y="311105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242 Elipse"/>
            <p:cNvSpPr/>
            <p:nvPr/>
          </p:nvSpPr>
          <p:spPr>
            <a:xfrm>
              <a:off x="2552700" y="311105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4" name="243 Elipse"/>
            <p:cNvSpPr/>
            <p:nvPr/>
          </p:nvSpPr>
          <p:spPr>
            <a:xfrm>
              <a:off x="2781300" y="311105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244 Elipse"/>
            <p:cNvSpPr/>
            <p:nvPr/>
          </p:nvSpPr>
          <p:spPr>
            <a:xfrm>
              <a:off x="2286000" y="174602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245 Elipse"/>
            <p:cNvSpPr/>
            <p:nvPr/>
          </p:nvSpPr>
          <p:spPr>
            <a:xfrm>
              <a:off x="2476500" y="174602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246 Elipse"/>
            <p:cNvSpPr/>
            <p:nvPr/>
          </p:nvSpPr>
          <p:spPr>
            <a:xfrm>
              <a:off x="2705100" y="174602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49"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250" name="CuadroTexto 2"/>
          <p:cNvSpPr txBox="1">
            <a:spLocks noGrp="1"/>
          </p:cNvSpPr>
          <p:nvPr>
            <p:ph type="title"/>
          </p:nvPr>
        </p:nvSpPr>
        <p:spPr>
          <a:xfrm>
            <a:off x="1981200" y="8165"/>
            <a:ext cx="8229600" cy="561885"/>
          </a:xfrm>
          <a:prstGeom prst="rect">
            <a:avLst/>
          </a:prstGeom>
          <a:noFill/>
        </p:spPr>
        <p:txBody>
          <a:bodyPr wrap="square" rtlCol="0">
            <a:spAutoFit/>
          </a:bodyPr>
          <a:lstStyle/>
          <a:p>
            <a:pPr algn="ctr">
              <a:lnSpc>
                <a:spcPct val="120000"/>
              </a:lnSpc>
            </a:pPr>
            <a:r>
              <a:rPr lang="es-ES" sz="2800" dirty="0" smtClean="0">
                <a:solidFill>
                  <a:srgbClr val="FFC000"/>
                </a:solidFill>
                <a:latin typeface="DIN Alternate Bold"/>
                <a:cs typeface="DIN Alternate Bold"/>
              </a:rPr>
              <a:t>ARTIFICIAL NEURAL NETWORK</a:t>
            </a:r>
            <a:endParaRPr lang="es-ES" sz="2400" dirty="0">
              <a:solidFill>
                <a:srgbClr val="FFC000"/>
              </a:solidFill>
              <a:latin typeface="DIN Alternate Bold"/>
              <a:cs typeface="DIN Alternate Bold"/>
            </a:endParaRPr>
          </a:p>
        </p:txBody>
      </p:sp>
      <p:sp>
        <p:nvSpPr>
          <p:cNvPr id="251" name="250 CuadroTexto"/>
          <p:cNvSpPr txBox="1"/>
          <p:nvPr/>
        </p:nvSpPr>
        <p:spPr>
          <a:xfrm>
            <a:off x="353513" y="1109144"/>
            <a:ext cx="2062681" cy="707886"/>
          </a:xfrm>
          <a:prstGeom prst="rect">
            <a:avLst/>
          </a:prstGeom>
          <a:noFill/>
        </p:spPr>
        <p:txBody>
          <a:bodyPr wrap="none" rtlCol="0">
            <a:spAutoFit/>
          </a:bodyPr>
          <a:lstStyle/>
          <a:p>
            <a:r>
              <a:rPr lang="en-US" sz="4000" dirty="0" smtClean="0"/>
              <a:t>Topology</a:t>
            </a:r>
            <a:endParaRPr lang="en-US" sz="4000" dirty="0"/>
          </a:p>
        </p:txBody>
      </p:sp>
      <p:sp>
        <p:nvSpPr>
          <p:cNvPr id="252" name="251 CuadroTexto"/>
          <p:cNvSpPr txBox="1"/>
          <p:nvPr/>
        </p:nvSpPr>
        <p:spPr>
          <a:xfrm>
            <a:off x="346889" y="2414468"/>
            <a:ext cx="2424638" cy="707886"/>
          </a:xfrm>
          <a:prstGeom prst="rect">
            <a:avLst/>
          </a:prstGeom>
          <a:noFill/>
        </p:spPr>
        <p:txBody>
          <a:bodyPr wrap="none" rtlCol="0">
            <a:spAutoFit/>
          </a:bodyPr>
          <a:lstStyle/>
          <a:p>
            <a:r>
              <a:rPr lang="en-US" sz="4000" dirty="0" smtClean="0"/>
              <a:t>Overfitting</a:t>
            </a:r>
            <a:endParaRPr lang="en-US" sz="4000" dirty="0"/>
          </a:p>
        </p:txBody>
      </p:sp>
      <p:sp>
        <p:nvSpPr>
          <p:cNvPr id="253" name="252 CuadroTexto"/>
          <p:cNvSpPr txBox="1"/>
          <p:nvPr/>
        </p:nvSpPr>
        <p:spPr>
          <a:xfrm>
            <a:off x="380021" y="3839060"/>
            <a:ext cx="1923668" cy="707886"/>
          </a:xfrm>
          <a:prstGeom prst="rect">
            <a:avLst/>
          </a:prstGeom>
          <a:noFill/>
        </p:spPr>
        <p:txBody>
          <a:bodyPr wrap="none" rtlCol="0">
            <a:spAutoFit/>
          </a:bodyPr>
          <a:lstStyle/>
          <a:p>
            <a:r>
              <a:rPr lang="en-US" sz="4000" dirty="0" smtClean="0"/>
              <a:t>Dropout</a:t>
            </a:r>
            <a:endParaRPr lang="en-US" sz="4000" dirty="0"/>
          </a:p>
        </p:txBody>
      </p:sp>
      <p:sp>
        <p:nvSpPr>
          <p:cNvPr id="254" name="253 CuadroTexto"/>
          <p:cNvSpPr txBox="1"/>
          <p:nvPr/>
        </p:nvSpPr>
        <p:spPr>
          <a:xfrm>
            <a:off x="8956727" y="1469192"/>
            <a:ext cx="2710037" cy="707886"/>
          </a:xfrm>
          <a:prstGeom prst="rect">
            <a:avLst/>
          </a:prstGeom>
          <a:noFill/>
        </p:spPr>
        <p:txBody>
          <a:bodyPr wrap="none" rtlCol="0">
            <a:spAutoFit/>
          </a:bodyPr>
          <a:lstStyle/>
          <a:p>
            <a:r>
              <a:rPr lang="en-US" sz="4000" dirty="0" smtClean="0"/>
              <a:t>Training size</a:t>
            </a:r>
            <a:endParaRPr lang="en-US" sz="4000" dirty="0"/>
          </a:p>
        </p:txBody>
      </p:sp>
      <p:sp>
        <p:nvSpPr>
          <p:cNvPr id="255" name="254 CuadroTexto"/>
          <p:cNvSpPr txBox="1"/>
          <p:nvPr/>
        </p:nvSpPr>
        <p:spPr>
          <a:xfrm>
            <a:off x="8087411" y="631648"/>
            <a:ext cx="4113306" cy="707886"/>
          </a:xfrm>
          <a:prstGeom prst="rect">
            <a:avLst/>
          </a:prstGeom>
          <a:noFill/>
        </p:spPr>
        <p:txBody>
          <a:bodyPr wrap="none" rtlCol="0">
            <a:spAutoFit/>
          </a:bodyPr>
          <a:lstStyle/>
          <a:p>
            <a:r>
              <a:rPr lang="en-US" sz="4000" dirty="0" smtClean="0"/>
              <a:t>Learning algorithm</a:t>
            </a:r>
            <a:endParaRPr lang="en-US" sz="4000" dirty="0"/>
          </a:p>
        </p:txBody>
      </p:sp>
    </p:spTree>
    <p:extLst>
      <p:ext uri="{BB962C8B-B14F-4D97-AF65-F5344CB8AC3E}">
        <p14:creationId xmlns:p14="http://schemas.microsoft.com/office/powerpoint/2010/main" val="3532928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0251" t="20466" r="10459" b="32001"/>
          <a:stretch/>
        </p:blipFill>
        <p:spPr>
          <a:xfrm>
            <a:off x="1615992" y="974799"/>
            <a:ext cx="8791921" cy="4458674"/>
          </a:xfrm>
          <a:prstGeom prst="rect">
            <a:avLst/>
          </a:prstGeom>
        </p:spPr>
      </p:pic>
      <p:pic>
        <p:nvPicPr>
          <p:cNvPr id="6"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5"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FFC000"/>
                </a:solidFill>
                <a:latin typeface="DIN Alternate Bold"/>
                <a:cs typeface="DIN Alternate Bold"/>
              </a:rPr>
              <a:t>GARBAGE in, GARBAGE </a:t>
            </a:r>
            <a:r>
              <a:rPr lang="es-ES" sz="2800" dirty="0" err="1" smtClean="0">
                <a:solidFill>
                  <a:srgbClr val="FFC000"/>
                </a:solidFill>
                <a:latin typeface="DIN Alternate Bold"/>
                <a:cs typeface="DIN Alternate Bold"/>
              </a:rPr>
              <a:t>out</a:t>
            </a:r>
            <a:endParaRPr lang="es-ES" sz="2400" dirty="0">
              <a:solidFill>
                <a:srgbClr val="FFC000"/>
              </a:solidFill>
              <a:latin typeface="DIN Alternate Bold"/>
              <a:cs typeface="DIN Alternate Bold"/>
            </a:endParaRPr>
          </a:p>
        </p:txBody>
      </p:sp>
    </p:spTree>
    <p:extLst>
      <p:ext uri="{BB962C8B-B14F-4D97-AF65-F5344CB8AC3E}">
        <p14:creationId xmlns:p14="http://schemas.microsoft.com/office/powerpoint/2010/main" val="2369843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sni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5197" y="1076510"/>
            <a:ext cx="2438091" cy="23675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snip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375" y="1076510"/>
            <a:ext cx="2335137" cy="231178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Image result for snip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6477" y="1076512"/>
            <a:ext cx="2600757" cy="231178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snip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5136" y="3642834"/>
            <a:ext cx="1785938" cy="1704976"/>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Image result for snip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281" t="24514" r="27034" b="8790"/>
          <a:stretch/>
        </p:blipFill>
        <p:spPr bwMode="auto">
          <a:xfrm>
            <a:off x="7028327" y="3642836"/>
            <a:ext cx="1756211" cy="1706177"/>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Image result for snip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719" t="20174" r="22629" b="3073"/>
          <a:stretch/>
        </p:blipFill>
        <p:spPr bwMode="auto">
          <a:xfrm>
            <a:off x="3056604" y="3645944"/>
            <a:ext cx="1653489" cy="1741623"/>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2"/>
          <p:cNvSpPr txBox="1">
            <a:spLocks noGrp="1"/>
          </p:cNvSpPr>
          <p:nvPr>
            <p:ph type="title"/>
          </p:nvPr>
        </p:nvSpPr>
        <p:spPr>
          <a:xfrm>
            <a:off x="1024493" y="23756"/>
            <a:ext cx="9936145" cy="561885"/>
          </a:xfrm>
          <a:prstGeom prst="rect">
            <a:avLst/>
          </a:prstGeom>
          <a:noFill/>
        </p:spPr>
        <p:txBody>
          <a:bodyPr wrap="square" rtlCol="0">
            <a:spAutoFit/>
          </a:bodyPr>
          <a:lstStyle/>
          <a:p>
            <a:pPr algn="ctr">
              <a:lnSpc>
                <a:spcPct val="120000"/>
              </a:lnSpc>
            </a:pPr>
            <a:r>
              <a:rPr lang="es-ES" sz="2800" dirty="0" smtClean="0">
                <a:solidFill>
                  <a:srgbClr val="FFC000"/>
                </a:solidFill>
                <a:latin typeface="DIN Alternate Bold"/>
                <a:cs typeface="DIN Alternate Bold"/>
              </a:rPr>
              <a:t>TRAINING (ARTIFICIAL) NEURAL NETWORK IN PRACTICE</a:t>
            </a:r>
            <a:endParaRPr lang="es-ES" sz="2400" dirty="0">
              <a:solidFill>
                <a:srgbClr val="FFC000"/>
              </a:solidFill>
              <a:latin typeface="DIN Alternate Bold"/>
              <a:cs typeface="DIN Alternate Bold"/>
            </a:endParaRPr>
          </a:p>
        </p:txBody>
      </p:sp>
      <p:pic>
        <p:nvPicPr>
          <p:cNvPr id="12" name="Imagen 7" descr="CNAG_PPT_Logo peu_VF.t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27612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Rectángulo"/>
          <p:cNvSpPr/>
          <p:nvPr/>
        </p:nvSpPr>
        <p:spPr>
          <a:xfrm>
            <a:off x="3505201" y="1078468"/>
            <a:ext cx="5049015" cy="369332"/>
          </a:xfrm>
          <a:prstGeom prst="rect">
            <a:avLst/>
          </a:prstGeom>
        </p:spPr>
        <p:txBody>
          <a:bodyPr wrap="square">
            <a:spAutoFit/>
          </a:bodyPr>
          <a:lstStyle/>
          <a:p>
            <a:r>
              <a:rPr lang="en-US" i="1" dirty="0"/>
              <a:t>http://simonmenner.com/pages/1Camouflage.htm</a:t>
            </a:r>
          </a:p>
        </p:txBody>
      </p:sp>
      <p:pic>
        <p:nvPicPr>
          <p:cNvPr id="11" name="Picture 2" descr="http://ep01.epimg.net/verne/imagenes/2016/01/11/articulo/1452525261_410021_1452530542_sumario_normal.jpg"/>
          <p:cNvPicPr>
            <a:picLocks noGrp="1" noChangeAspect="1" noChangeArrowheads="1"/>
          </p:cNvPicPr>
          <p:nvPr>
            <p:ph idx="1"/>
          </p:nvPr>
        </p:nvPicPr>
        <p:blipFill>
          <a:blip r:embed="rId2"/>
          <a:srcRect/>
          <a:stretch>
            <a:fillRect/>
          </a:stretch>
        </p:blipFill>
        <p:spPr bwMode="auto">
          <a:xfrm>
            <a:off x="4036116" y="1674258"/>
            <a:ext cx="4000500" cy="4257675"/>
          </a:xfrm>
          <a:prstGeom prst="rect">
            <a:avLst/>
          </a:prstGeom>
          <a:noFill/>
        </p:spPr>
      </p:pic>
      <p:sp>
        <p:nvSpPr>
          <p:cNvPr id="12" name="11 CuadroTexto"/>
          <p:cNvSpPr txBox="1"/>
          <p:nvPr/>
        </p:nvSpPr>
        <p:spPr>
          <a:xfrm>
            <a:off x="3276600" y="1295400"/>
            <a:ext cx="5481052" cy="369332"/>
          </a:xfrm>
          <a:prstGeom prst="rect">
            <a:avLst/>
          </a:prstGeom>
          <a:noFill/>
        </p:spPr>
        <p:txBody>
          <a:bodyPr wrap="none" rtlCol="0">
            <a:spAutoFit/>
          </a:bodyPr>
          <a:lstStyle/>
          <a:p>
            <a:r>
              <a:rPr lang="en-US" b="1" dirty="0"/>
              <a:t>There is a sniper in this image pointing at you right now</a:t>
            </a:r>
          </a:p>
        </p:txBody>
      </p:sp>
      <p:sp>
        <p:nvSpPr>
          <p:cNvPr id="13" name="12 Elipse"/>
          <p:cNvSpPr/>
          <p:nvPr/>
        </p:nvSpPr>
        <p:spPr>
          <a:xfrm>
            <a:off x="5121966" y="3521312"/>
            <a:ext cx="6858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9" name="CuadroTexto 2"/>
          <p:cNvSpPr txBox="1">
            <a:spLocks noGrp="1"/>
          </p:cNvSpPr>
          <p:nvPr>
            <p:ph type="title"/>
          </p:nvPr>
        </p:nvSpPr>
        <p:spPr>
          <a:xfrm>
            <a:off x="1024493" y="23756"/>
            <a:ext cx="9936145" cy="561885"/>
          </a:xfrm>
          <a:prstGeom prst="rect">
            <a:avLst/>
          </a:prstGeom>
          <a:noFill/>
        </p:spPr>
        <p:txBody>
          <a:bodyPr wrap="square" rtlCol="0">
            <a:spAutoFit/>
          </a:bodyPr>
          <a:lstStyle/>
          <a:p>
            <a:pPr algn="ctr">
              <a:lnSpc>
                <a:spcPct val="120000"/>
              </a:lnSpc>
            </a:pPr>
            <a:r>
              <a:rPr lang="es-ES" sz="2800" dirty="0" smtClean="0">
                <a:solidFill>
                  <a:srgbClr val="FFC000"/>
                </a:solidFill>
                <a:latin typeface="DIN Alternate Bold"/>
                <a:cs typeface="DIN Alternate Bold"/>
              </a:rPr>
              <a:t>TRAINING (ARTIFICIAL) NEURAL NETWORK IN PRACTICE</a:t>
            </a:r>
            <a:endParaRPr lang="es-ES" sz="2400" dirty="0">
              <a:solidFill>
                <a:srgbClr val="FFC000"/>
              </a:solidFill>
              <a:latin typeface="DIN Alternate Bold"/>
              <a:cs typeface="DIN Alternate Bold"/>
            </a:endParaRPr>
          </a:p>
        </p:txBody>
      </p:sp>
    </p:spTree>
    <p:extLst>
      <p:ext uri="{BB962C8B-B14F-4D97-AF65-F5344CB8AC3E}">
        <p14:creationId xmlns:p14="http://schemas.microsoft.com/office/powerpoint/2010/main" val="67092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128 Grupo"/>
          <p:cNvGrpSpPr/>
          <p:nvPr/>
        </p:nvGrpSpPr>
        <p:grpSpPr>
          <a:xfrm>
            <a:off x="3188334" y="950120"/>
            <a:ext cx="5334000" cy="4578580"/>
            <a:chOff x="76200" y="1593620"/>
            <a:chExt cx="5334000" cy="4578580"/>
          </a:xfrm>
        </p:grpSpPr>
        <p:sp>
          <p:nvSpPr>
            <p:cNvPr id="130" name="129 Elipse"/>
            <p:cNvSpPr/>
            <p:nvPr/>
          </p:nvSpPr>
          <p:spPr>
            <a:xfrm>
              <a:off x="2286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130 Elipse"/>
            <p:cNvSpPr/>
            <p:nvPr/>
          </p:nvSpPr>
          <p:spPr>
            <a:xfrm>
              <a:off x="9906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131 Elipse"/>
            <p:cNvSpPr/>
            <p:nvPr/>
          </p:nvSpPr>
          <p:spPr>
            <a:xfrm>
              <a:off x="17526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132 Elipse"/>
            <p:cNvSpPr/>
            <p:nvPr/>
          </p:nvSpPr>
          <p:spPr>
            <a:xfrm>
              <a:off x="35814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133 Elipse"/>
            <p:cNvSpPr/>
            <p:nvPr/>
          </p:nvSpPr>
          <p:spPr>
            <a:xfrm>
              <a:off x="43434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134 Elipse"/>
            <p:cNvSpPr/>
            <p:nvPr/>
          </p:nvSpPr>
          <p:spPr>
            <a:xfrm>
              <a:off x="5029200" y="579120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135 Elipse"/>
            <p:cNvSpPr/>
            <p:nvPr/>
          </p:nvSpPr>
          <p:spPr>
            <a:xfrm>
              <a:off x="76200" y="5255160"/>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136 Elipse"/>
            <p:cNvSpPr/>
            <p:nvPr/>
          </p:nvSpPr>
          <p:spPr>
            <a:xfrm>
              <a:off x="76200" y="3720650"/>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137 Elipse"/>
            <p:cNvSpPr/>
            <p:nvPr/>
          </p:nvSpPr>
          <p:spPr>
            <a:xfrm>
              <a:off x="9144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138 Elipse"/>
            <p:cNvSpPr/>
            <p:nvPr/>
          </p:nvSpPr>
          <p:spPr>
            <a:xfrm>
              <a:off x="19050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139 Elipse"/>
            <p:cNvSpPr/>
            <p:nvPr/>
          </p:nvSpPr>
          <p:spPr>
            <a:xfrm>
              <a:off x="30480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140 Elipse"/>
            <p:cNvSpPr/>
            <p:nvPr/>
          </p:nvSpPr>
          <p:spPr>
            <a:xfrm>
              <a:off x="39624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141 Elipse"/>
            <p:cNvSpPr/>
            <p:nvPr/>
          </p:nvSpPr>
          <p:spPr>
            <a:xfrm>
              <a:off x="4953000" y="449316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142 Elipse"/>
            <p:cNvSpPr/>
            <p:nvPr/>
          </p:nvSpPr>
          <p:spPr>
            <a:xfrm>
              <a:off x="76200" y="2448900"/>
              <a:ext cx="381000" cy="381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143 Elipse"/>
            <p:cNvSpPr/>
            <p:nvPr/>
          </p:nvSpPr>
          <p:spPr>
            <a:xfrm>
              <a:off x="9144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144 Elipse"/>
            <p:cNvSpPr/>
            <p:nvPr/>
          </p:nvSpPr>
          <p:spPr>
            <a:xfrm>
              <a:off x="19050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145 Elipse"/>
            <p:cNvSpPr/>
            <p:nvPr/>
          </p:nvSpPr>
          <p:spPr>
            <a:xfrm>
              <a:off x="30480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146 Elipse"/>
            <p:cNvSpPr/>
            <p:nvPr/>
          </p:nvSpPr>
          <p:spPr>
            <a:xfrm>
              <a:off x="39624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147 Elipse"/>
            <p:cNvSpPr/>
            <p:nvPr/>
          </p:nvSpPr>
          <p:spPr>
            <a:xfrm>
              <a:off x="4953000" y="295865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148 Elipse"/>
            <p:cNvSpPr/>
            <p:nvPr/>
          </p:nvSpPr>
          <p:spPr>
            <a:xfrm>
              <a:off x="1676400" y="159362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149 Elipse"/>
            <p:cNvSpPr/>
            <p:nvPr/>
          </p:nvSpPr>
          <p:spPr>
            <a:xfrm>
              <a:off x="3048000" y="159362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150 Elipse"/>
            <p:cNvSpPr/>
            <p:nvPr/>
          </p:nvSpPr>
          <p:spPr>
            <a:xfrm>
              <a:off x="4343400" y="1593620"/>
              <a:ext cx="3810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2" name="151 Conector recto"/>
            <p:cNvCxnSpPr>
              <a:endCxn id="149" idx="4"/>
            </p:cNvCxnSpPr>
            <p:nvPr/>
          </p:nvCxnSpPr>
          <p:spPr>
            <a:xfrm flipV="1">
              <a:off x="457200" y="1974620"/>
              <a:ext cx="1409700" cy="647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3" name="152 Conector recto"/>
            <p:cNvCxnSpPr>
              <a:endCxn id="150" idx="4"/>
            </p:cNvCxnSpPr>
            <p:nvPr/>
          </p:nvCxnSpPr>
          <p:spPr>
            <a:xfrm flipV="1">
              <a:off x="457200" y="1974620"/>
              <a:ext cx="2781300" cy="647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4" name="153 Conector recto"/>
            <p:cNvCxnSpPr>
              <a:endCxn id="151" idx="4"/>
            </p:cNvCxnSpPr>
            <p:nvPr/>
          </p:nvCxnSpPr>
          <p:spPr>
            <a:xfrm flipV="1">
              <a:off x="457200" y="1974620"/>
              <a:ext cx="4076700" cy="6477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5" name="154 Conector recto"/>
            <p:cNvCxnSpPr>
              <a:stCxn id="137" idx="6"/>
              <a:endCxn id="144" idx="4"/>
            </p:cNvCxnSpPr>
            <p:nvPr/>
          </p:nvCxnSpPr>
          <p:spPr>
            <a:xfrm flipV="1">
              <a:off x="457200" y="3339650"/>
              <a:ext cx="647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6" name="155 Conector recto"/>
            <p:cNvCxnSpPr>
              <a:stCxn id="137" idx="6"/>
              <a:endCxn id="145" idx="4"/>
            </p:cNvCxnSpPr>
            <p:nvPr/>
          </p:nvCxnSpPr>
          <p:spPr>
            <a:xfrm flipV="1">
              <a:off x="457200" y="3339650"/>
              <a:ext cx="1638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 name="156 Conector recto"/>
            <p:cNvCxnSpPr>
              <a:stCxn id="137" idx="6"/>
              <a:endCxn id="146" idx="4"/>
            </p:cNvCxnSpPr>
            <p:nvPr/>
          </p:nvCxnSpPr>
          <p:spPr>
            <a:xfrm flipV="1">
              <a:off x="457200" y="3339650"/>
              <a:ext cx="2781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8" name="157 Conector recto"/>
            <p:cNvCxnSpPr>
              <a:stCxn id="137" idx="6"/>
              <a:endCxn id="147" idx="4"/>
            </p:cNvCxnSpPr>
            <p:nvPr/>
          </p:nvCxnSpPr>
          <p:spPr>
            <a:xfrm flipV="1">
              <a:off x="457200" y="3339650"/>
              <a:ext cx="3695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9" name="158 Conector recto"/>
            <p:cNvCxnSpPr>
              <a:stCxn id="137" idx="6"/>
              <a:endCxn id="148" idx="4"/>
            </p:cNvCxnSpPr>
            <p:nvPr/>
          </p:nvCxnSpPr>
          <p:spPr>
            <a:xfrm flipV="1">
              <a:off x="457200" y="3339650"/>
              <a:ext cx="4686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0" name="159 Conector recto"/>
            <p:cNvCxnSpPr>
              <a:stCxn id="136" idx="6"/>
              <a:endCxn id="138" idx="4"/>
            </p:cNvCxnSpPr>
            <p:nvPr/>
          </p:nvCxnSpPr>
          <p:spPr>
            <a:xfrm flipV="1">
              <a:off x="457200" y="4874160"/>
              <a:ext cx="647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1" name="160 Conector recto"/>
            <p:cNvCxnSpPr>
              <a:stCxn id="136" idx="6"/>
              <a:endCxn id="139" idx="4"/>
            </p:cNvCxnSpPr>
            <p:nvPr/>
          </p:nvCxnSpPr>
          <p:spPr>
            <a:xfrm flipV="1">
              <a:off x="457200" y="4874160"/>
              <a:ext cx="1638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2" name="161 Conector recto"/>
            <p:cNvCxnSpPr>
              <a:stCxn id="136" idx="6"/>
              <a:endCxn id="140" idx="4"/>
            </p:cNvCxnSpPr>
            <p:nvPr/>
          </p:nvCxnSpPr>
          <p:spPr>
            <a:xfrm flipV="1">
              <a:off x="457200" y="4874160"/>
              <a:ext cx="2781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3" name="162 Conector recto"/>
            <p:cNvCxnSpPr>
              <a:stCxn id="136" idx="6"/>
              <a:endCxn id="141" idx="4"/>
            </p:cNvCxnSpPr>
            <p:nvPr/>
          </p:nvCxnSpPr>
          <p:spPr>
            <a:xfrm flipV="1">
              <a:off x="457200" y="4874160"/>
              <a:ext cx="36957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163 Conector recto"/>
            <p:cNvCxnSpPr>
              <a:stCxn id="136" idx="6"/>
              <a:endCxn id="142" idx="4"/>
            </p:cNvCxnSpPr>
            <p:nvPr/>
          </p:nvCxnSpPr>
          <p:spPr>
            <a:xfrm flipV="1">
              <a:off x="457200" y="4874160"/>
              <a:ext cx="4686300" cy="5715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164 Conector recto"/>
            <p:cNvCxnSpPr>
              <a:stCxn id="130" idx="0"/>
              <a:endCxn id="138" idx="4"/>
            </p:cNvCxnSpPr>
            <p:nvPr/>
          </p:nvCxnSpPr>
          <p:spPr>
            <a:xfrm flipV="1">
              <a:off x="419100" y="4874160"/>
              <a:ext cx="685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6" name="165 Conector recto"/>
            <p:cNvCxnSpPr>
              <a:stCxn id="130" idx="0"/>
              <a:endCxn id="139" idx="4"/>
            </p:cNvCxnSpPr>
            <p:nvPr/>
          </p:nvCxnSpPr>
          <p:spPr>
            <a:xfrm flipV="1">
              <a:off x="419100" y="4874160"/>
              <a:ext cx="1676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7" name="166 Conector recto"/>
            <p:cNvCxnSpPr>
              <a:stCxn id="130" idx="0"/>
              <a:endCxn id="140" idx="4"/>
            </p:cNvCxnSpPr>
            <p:nvPr/>
          </p:nvCxnSpPr>
          <p:spPr>
            <a:xfrm flipV="1">
              <a:off x="419100" y="4874160"/>
              <a:ext cx="2819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8" name="167 Conector recto"/>
            <p:cNvCxnSpPr>
              <a:stCxn id="130" idx="0"/>
              <a:endCxn id="141" idx="4"/>
            </p:cNvCxnSpPr>
            <p:nvPr/>
          </p:nvCxnSpPr>
          <p:spPr>
            <a:xfrm flipV="1">
              <a:off x="419100" y="4874160"/>
              <a:ext cx="3733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9" name="168 Conector recto"/>
            <p:cNvCxnSpPr>
              <a:stCxn id="130" idx="0"/>
              <a:endCxn id="142" idx="4"/>
            </p:cNvCxnSpPr>
            <p:nvPr/>
          </p:nvCxnSpPr>
          <p:spPr>
            <a:xfrm flipV="1">
              <a:off x="419100" y="4874160"/>
              <a:ext cx="4724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0" name="169 Conector recto"/>
            <p:cNvCxnSpPr>
              <a:stCxn id="131" idx="0"/>
              <a:endCxn id="138" idx="4"/>
            </p:cNvCxnSpPr>
            <p:nvPr/>
          </p:nvCxnSpPr>
          <p:spPr>
            <a:xfrm flipH="1" flipV="1">
              <a:off x="1104900" y="4874160"/>
              <a:ext cx="76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1" name="170 Conector recto"/>
            <p:cNvCxnSpPr>
              <a:stCxn id="131" idx="0"/>
              <a:endCxn id="139" idx="4"/>
            </p:cNvCxnSpPr>
            <p:nvPr/>
          </p:nvCxnSpPr>
          <p:spPr>
            <a:xfrm flipV="1">
              <a:off x="1181100" y="4874160"/>
              <a:ext cx="914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2" name="171 Conector recto"/>
            <p:cNvCxnSpPr>
              <a:stCxn id="131" idx="0"/>
              <a:endCxn id="140" idx="4"/>
            </p:cNvCxnSpPr>
            <p:nvPr/>
          </p:nvCxnSpPr>
          <p:spPr>
            <a:xfrm flipV="1">
              <a:off x="1181100" y="4874160"/>
              <a:ext cx="2057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3" name="172 Conector recto"/>
            <p:cNvCxnSpPr>
              <a:stCxn id="131" idx="0"/>
              <a:endCxn id="141" idx="4"/>
            </p:cNvCxnSpPr>
            <p:nvPr/>
          </p:nvCxnSpPr>
          <p:spPr>
            <a:xfrm flipV="1">
              <a:off x="1181100" y="4874160"/>
              <a:ext cx="2971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173 Conector recto"/>
            <p:cNvCxnSpPr>
              <a:stCxn id="131" idx="0"/>
              <a:endCxn id="142" idx="4"/>
            </p:cNvCxnSpPr>
            <p:nvPr/>
          </p:nvCxnSpPr>
          <p:spPr>
            <a:xfrm flipV="1">
              <a:off x="1181100" y="4874160"/>
              <a:ext cx="3962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5" name="174 Conector recto"/>
            <p:cNvCxnSpPr>
              <a:stCxn id="132" idx="0"/>
              <a:endCxn id="138" idx="4"/>
            </p:cNvCxnSpPr>
            <p:nvPr/>
          </p:nvCxnSpPr>
          <p:spPr>
            <a:xfrm flipH="1" flipV="1">
              <a:off x="1104900" y="4874160"/>
              <a:ext cx="838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6" name="175 Conector recto"/>
            <p:cNvCxnSpPr>
              <a:stCxn id="132" idx="0"/>
              <a:endCxn id="139" idx="4"/>
            </p:cNvCxnSpPr>
            <p:nvPr/>
          </p:nvCxnSpPr>
          <p:spPr>
            <a:xfrm flipV="1">
              <a:off x="1943100" y="4874160"/>
              <a:ext cx="152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176 Conector recto"/>
            <p:cNvCxnSpPr>
              <a:stCxn id="132" idx="0"/>
              <a:endCxn id="140" idx="4"/>
            </p:cNvCxnSpPr>
            <p:nvPr/>
          </p:nvCxnSpPr>
          <p:spPr>
            <a:xfrm flipV="1">
              <a:off x="1943100" y="4874160"/>
              <a:ext cx="1295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8" name="177 Conector recto"/>
            <p:cNvCxnSpPr>
              <a:stCxn id="132" idx="0"/>
              <a:endCxn id="141" idx="4"/>
            </p:cNvCxnSpPr>
            <p:nvPr/>
          </p:nvCxnSpPr>
          <p:spPr>
            <a:xfrm flipV="1">
              <a:off x="1943100" y="4874160"/>
              <a:ext cx="2209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9" name="178 Conector recto"/>
            <p:cNvCxnSpPr>
              <a:stCxn id="132" idx="0"/>
              <a:endCxn id="142" idx="4"/>
            </p:cNvCxnSpPr>
            <p:nvPr/>
          </p:nvCxnSpPr>
          <p:spPr>
            <a:xfrm flipV="1">
              <a:off x="1943100" y="4874160"/>
              <a:ext cx="3200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179 Conector recto"/>
            <p:cNvCxnSpPr>
              <a:stCxn id="133" idx="0"/>
              <a:endCxn id="138" idx="4"/>
            </p:cNvCxnSpPr>
            <p:nvPr/>
          </p:nvCxnSpPr>
          <p:spPr>
            <a:xfrm flipH="1" flipV="1">
              <a:off x="1104900" y="4874160"/>
              <a:ext cx="2667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1" name="180 Conector recto"/>
            <p:cNvCxnSpPr>
              <a:stCxn id="133" idx="0"/>
              <a:endCxn id="139" idx="4"/>
            </p:cNvCxnSpPr>
            <p:nvPr/>
          </p:nvCxnSpPr>
          <p:spPr>
            <a:xfrm flipH="1" flipV="1">
              <a:off x="2095500" y="4874160"/>
              <a:ext cx="1676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2" name="181 Conector recto"/>
            <p:cNvCxnSpPr>
              <a:stCxn id="133" idx="0"/>
              <a:endCxn id="140" idx="4"/>
            </p:cNvCxnSpPr>
            <p:nvPr/>
          </p:nvCxnSpPr>
          <p:spPr>
            <a:xfrm flipH="1" flipV="1">
              <a:off x="3238500" y="4874160"/>
              <a:ext cx="533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182 Conector recto"/>
            <p:cNvCxnSpPr>
              <a:stCxn id="133" idx="0"/>
              <a:endCxn id="141" idx="4"/>
            </p:cNvCxnSpPr>
            <p:nvPr/>
          </p:nvCxnSpPr>
          <p:spPr>
            <a:xfrm flipV="1">
              <a:off x="3771900" y="4874160"/>
              <a:ext cx="381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4" name="183 Conector recto"/>
            <p:cNvCxnSpPr>
              <a:stCxn id="133" idx="0"/>
              <a:endCxn id="142" idx="4"/>
            </p:cNvCxnSpPr>
            <p:nvPr/>
          </p:nvCxnSpPr>
          <p:spPr>
            <a:xfrm flipV="1">
              <a:off x="3771900" y="4874160"/>
              <a:ext cx="13716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5" name="184 Conector recto"/>
            <p:cNvCxnSpPr>
              <a:stCxn id="134" idx="0"/>
              <a:endCxn id="138" idx="4"/>
            </p:cNvCxnSpPr>
            <p:nvPr/>
          </p:nvCxnSpPr>
          <p:spPr>
            <a:xfrm flipH="1" flipV="1">
              <a:off x="1104900" y="4874160"/>
              <a:ext cx="3429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6" name="185 Conector recto"/>
            <p:cNvCxnSpPr>
              <a:stCxn id="134" idx="0"/>
              <a:endCxn id="139" idx="4"/>
            </p:cNvCxnSpPr>
            <p:nvPr/>
          </p:nvCxnSpPr>
          <p:spPr>
            <a:xfrm flipH="1" flipV="1">
              <a:off x="2095500" y="4874160"/>
              <a:ext cx="2438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7" name="186 Conector recto"/>
            <p:cNvCxnSpPr>
              <a:stCxn id="134" idx="0"/>
              <a:endCxn id="140" idx="4"/>
            </p:cNvCxnSpPr>
            <p:nvPr/>
          </p:nvCxnSpPr>
          <p:spPr>
            <a:xfrm flipH="1" flipV="1">
              <a:off x="3238500" y="4874160"/>
              <a:ext cx="12954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8" name="187 Conector recto"/>
            <p:cNvCxnSpPr>
              <a:stCxn id="134" idx="0"/>
              <a:endCxn id="141" idx="4"/>
            </p:cNvCxnSpPr>
            <p:nvPr/>
          </p:nvCxnSpPr>
          <p:spPr>
            <a:xfrm flipH="1" flipV="1">
              <a:off x="4152900" y="4874160"/>
              <a:ext cx="3810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9" name="188 Conector recto"/>
            <p:cNvCxnSpPr>
              <a:stCxn id="134" idx="0"/>
              <a:endCxn id="142" idx="4"/>
            </p:cNvCxnSpPr>
            <p:nvPr/>
          </p:nvCxnSpPr>
          <p:spPr>
            <a:xfrm flipV="1">
              <a:off x="4533900" y="4874160"/>
              <a:ext cx="6096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0" name="189 Conector recto"/>
            <p:cNvCxnSpPr>
              <a:stCxn id="135" idx="0"/>
              <a:endCxn id="138" idx="4"/>
            </p:cNvCxnSpPr>
            <p:nvPr/>
          </p:nvCxnSpPr>
          <p:spPr>
            <a:xfrm flipH="1" flipV="1">
              <a:off x="1104900" y="4874160"/>
              <a:ext cx="4114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1" name="190 Conector recto"/>
            <p:cNvCxnSpPr>
              <a:stCxn id="135" idx="0"/>
              <a:endCxn id="139" idx="4"/>
            </p:cNvCxnSpPr>
            <p:nvPr/>
          </p:nvCxnSpPr>
          <p:spPr>
            <a:xfrm flipH="1" flipV="1">
              <a:off x="2095500" y="4874160"/>
              <a:ext cx="3124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2" name="191 Conector recto"/>
            <p:cNvCxnSpPr>
              <a:stCxn id="135" idx="0"/>
              <a:endCxn id="140" idx="4"/>
            </p:cNvCxnSpPr>
            <p:nvPr/>
          </p:nvCxnSpPr>
          <p:spPr>
            <a:xfrm flipH="1" flipV="1">
              <a:off x="3238500" y="4874160"/>
              <a:ext cx="1981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3" name="192 Conector recto"/>
            <p:cNvCxnSpPr>
              <a:stCxn id="135" idx="0"/>
              <a:endCxn id="141" idx="4"/>
            </p:cNvCxnSpPr>
            <p:nvPr/>
          </p:nvCxnSpPr>
          <p:spPr>
            <a:xfrm flipH="1" flipV="1">
              <a:off x="4152900" y="4874160"/>
              <a:ext cx="10668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4" name="193 Conector recto"/>
            <p:cNvCxnSpPr>
              <a:stCxn id="135" idx="0"/>
              <a:endCxn id="142" idx="4"/>
            </p:cNvCxnSpPr>
            <p:nvPr/>
          </p:nvCxnSpPr>
          <p:spPr>
            <a:xfrm flipH="1" flipV="1">
              <a:off x="5143500" y="4874160"/>
              <a:ext cx="76200" cy="91704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5" name="194 Conector recto"/>
            <p:cNvCxnSpPr>
              <a:stCxn id="138" idx="0"/>
              <a:endCxn id="144" idx="4"/>
            </p:cNvCxnSpPr>
            <p:nvPr/>
          </p:nvCxnSpPr>
          <p:spPr>
            <a:xfrm flipV="1">
              <a:off x="11049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195 Conector recto"/>
            <p:cNvCxnSpPr>
              <a:stCxn id="138" idx="0"/>
              <a:endCxn id="145" idx="4"/>
            </p:cNvCxnSpPr>
            <p:nvPr/>
          </p:nvCxnSpPr>
          <p:spPr>
            <a:xfrm flipV="1">
              <a:off x="1104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7" name="196 Conector recto"/>
            <p:cNvCxnSpPr>
              <a:stCxn id="138" idx="0"/>
              <a:endCxn id="146" idx="4"/>
            </p:cNvCxnSpPr>
            <p:nvPr/>
          </p:nvCxnSpPr>
          <p:spPr>
            <a:xfrm flipV="1">
              <a:off x="1104900" y="3339650"/>
              <a:ext cx="2133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197 Conector recto"/>
            <p:cNvCxnSpPr>
              <a:stCxn id="138" idx="0"/>
              <a:endCxn id="147" idx="4"/>
            </p:cNvCxnSpPr>
            <p:nvPr/>
          </p:nvCxnSpPr>
          <p:spPr>
            <a:xfrm flipV="1">
              <a:off x="11049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198 Conector recto"/>
            <p:cNvCxnSpPr>
              <a:stCxn id="138" idx="0"/>
              <a:endCxn id="148" idx="4"/>
            </p:cNvCxnSpPr>
            <p:nvPr/>
          </p:nvCxnSpPr>
          <p:spPr>
            <a:xfrm flipV="1">
              <a:off x="1104900" y="3339650"/>
              <a:ext cx="4038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199 Conector recto"/>
            <p:cNvCxnSpPr>
              <a:stCxn id="139" idx="0"/>
              <a:endCxn id="144" idx="4"/>
            </p:cNvCxnSpPr>
            <p:nvPr/>
          </p:nvCxnSpPr>
          <p:spPr>
            <a:xfrm flipH="1" flipV="1">
              <a:off x="1104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200 Conector recto"/>
            <p:cNvCxnSpPr>
              <a:stCxn id="139" idx="0"/>
              <a:endCxn id="145" idx="4"/>
            </p:cNvCxnSpPr>
            <p:nvPr/>
          </p:nvCxnSpPr>
          <p:spPr>
            <a:xfrm flipV="1">
              <a:off x="20955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201 Conector recto"/>
            <p:cNvCxnSpPr>
              <a:stCxn id="139" idx="0"/>
              <a:endCxn id="146" idx="4"/>
            </p:cNvCxnSpPr>
            <p:nvPr/>
          </p:nvCxnSpPr>
          <p:spPr>
            <a:xfrm flipV="1">
              <a:off x="2095500" y="3339650"/>
              <a:ext cx="1143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202 Conector recto"/>
            <p:cNvCxnSpPr>
              <a:stCxn id="139" idx="0"/>
              <a:endCxn id="147" idx="4"/>
            </p:cNvCxnSpPr>
            <p:nvPr/>
          </p:nvCxnSpPr>
          <p:spPr>
            <a:xfrm flipV="1">
              <a:off x="2095500" y="3339650"/>
              <a:ext cx="2057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203 Conector recto"/>
            <p:cNvCxnSpPr>
              <a:stCxn id="139" idx="0"/>
              <a:endCxn id="148" idx="4"/>
            </p:cNvCxnSpPr>
            <p:nvPr/>
          </p:nvCxnSpPr>
          <p:spPr>
            <a:xfrm flipV="1">
              <a:off x="20955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204 Conector recto"/>
            <p:cNvCxnSpPr>
              <a:stCxn id="140" idx="0"/>
              <a:endCxn id="144" idx="4"/>
            </p:cNvCxnSpPr>
            <p:nvPr/>
          </p:nvCxnSpPr>
          <p:spPr>
            <a:xfrm flipH="1" flipV="1">
              <a:off x="1104900" y="3339650"/>
              <a:ext cx="2133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205 Conector recto"/>
            <p:cNvCxnSpPr>
              <a:stCxn id="140" idx="0"/>
              <a:endCxn id="145" idx="4"/>
            </p:cNvCxnSpPr>
            <p:nvPr/>
          </p:nvCxnSpPr>
          <p:spPr>
            <a:xfrm flipH="1" flipV="1">
              <a:off x="2095500" y="3339650"/>
              <a:ext cx="1143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206 Conector recto"/>
            <p:cNvCxnSpPr>
              <a:stCxn id="140" idx="0"/>
              <a:endCxn id="146" idx="4"/>
            </p:cNvCxnSpPr>
            <p:nvPr/>
          </p:nvCxnSpPr>
          <p:spPr>
            <a:xfrm flipV="1">
              <a:off x="32385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207 Conector recto"/>
            <p:cNvCxnSpPr>
              <a:stCxn id="140" idx="0"/>
              <a:endCxn id="147" idx="4"/>
            </p:cNvCxnSpPr>
            <p:nvPr/>
          </p:nvCxnSpPr>
          <p:spPr>
            <a:xfrm flipV="1">
              <a:off x="3238500" y="3339650"/>
              <a:ext cx="914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9" name="208 Conector recto"/>
            <p:cNvCxnSpPr>
              <a:stCxn id="140" idx="0"/>
              <a:endCxn id="148" idx="4"/>
            </p:cNvCxnSpPr>
            <p:nvPr/>
          </p:nvCxnSpPr>
          <p:spPr>
            <a:xfrm flipV="1">
              <a:off x="3238500" y="3339650"/>
              <a:ext cx="1905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 name="209 Conector recto"/>
            <p:cNvCxnSpPr>
              <a:stCxn id="141" idx="0"/>
              <a:endCxn id="144" idx="4"/>
            </p:cNvCxnSpPr>
            <p:nvPr/>
          </p:nvCxnSpPr>
          <p:spPr>
            <a:xfrm flipH="1" flipV="1">
              <a:off x="11049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1" name="210 Conector recto"/>
            <p:cNvCxnSpPr>
              <a:stCxn id="141" idx="0"/>
              <a:endCxn id="145" idx="4"/>
            </p:cNvCxnSpPr>
            <p:nvPr/>
          </p:nvCxnSpPr>
          <p:spPr>
            <a:xfrm flipH="1" flipV="1">
              <a:off x="2095500" y="3339650"/>
              <a:ext cx="2057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2" name="211 Conector recto"/>
            <p:cNvCxnSpPr>
              <a:stCxn id="141" idx="0"/>
              <a:endCxn id="146" idx="4"/>
            </p:cNvCxnSpPr>
            <p:nvPr/>
          </p:nvCxnSpPr>
          <p:spPr>
            <a:xfrm flipH="1" flipV="1">
              <a:off x="3238500" y="3339650"/>
              <a:ext cx="9144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3" name="212 Conector recto"/>
            <p:cNvCxnSpPr>
              <a:stCxn id="141" idx="0"/>
              <a:endCxn id="147" idx="4"/>
            </p:cNvCxnSpPr>
            <p:nvPr/>
          </p:nvCxnSpPr>
          <p:spPr>
            <a:xfrm flipV="1">
              <a:off x="41529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4" name="213 Conector recto"/>
            <p:cNvCxnSpPr>
              <a:stCxn id="141" idx="0"/>
              <a:endCxn id="148" idx="4"/>
            </p:cNvCxnSpPr>
            <p:nvPr/>
          </p:nvCxnSpPr>
          <p:spPr>
            <a:xfrm flipV="1">
              <a:off x="4152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5" name="214 Conector recto"/>
            <p:cNvCxnSpPr>
              <a:stCxn id="142" idx="0"/>
              <a:endCxn id="144" idx="4"/>
            </p:cNvCxnSpPr>
            <p:nvPr/>
          </p:nvCxnSpPr>
          <p:spPr>
            <a:xfrm flipH="1" flipV="1">
              <a:off x="1104900" y="3339650"/>
              <a:ext cx="4038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6" name="215 Conector recto"/>
            <p:cNvCxnSpPr>
              <a:stCxn id="142" idx="0"/>
              <a:endCxn id="145" idx="4"/>
            </p:cNvCxnSpPr>
            <p:nvPr/>
          </p:nvCxnSpPr>
          <p:spPr>
            <a:xfrm flipH="1" flipV="1">
              <a:off x="2095500" y="3339650"/>
              <a:ext cx="3048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 name="216 Conector recto"/>
            <p:cNvCxnSpPr>
              <a:stCxn id="142" idx="0"/>
              <a:endCxn id="146" idx="4"/>
            </p:cNvCxnSpPr>
            <p:nvPr/>
          </p:nvCxnSpPr>
          <p:spPr>
            <a:xfrm flipH="1" flipV="1">
              <a:off x="3238500" y="3339650"/>
              <a:ext cx="19050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8" name="217 Conector recto"/>
            <p:cNvCxnSpPr>
              <a:stCxn id="142" idx="0"/>
              <a:endCxn id="147" idx="4"/>
            </p:cNvCxnSpPr>
            <p:nvPr/>
          </p:nvCxnSpPr>
          <p:spPr>
            <a:xfrm flipH="1" flipV="1">
              <a:off x="4152900" y="3339650"/>
              <a:ext cx="99060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9" name="218 Conector recto"/>
            <p:cNvCxnSpPr>
              <a:stCxn id="142" idx="0"/>
              <a:endCxn id="148" idx="4"/>
            </p:cNvCxnSpPr>
            <p:nvPr/>
          </p:nvCxnSpPr>
          <p:spPr>
            <a:xfrm flipV="1">
              <a:off x="5143500" y="3339650"/>
              <a:ext cx="0" cy="115351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 name="219 Conector recto"/>
            <p:cNvCxnSpPr>
              <a:stCxn id="144" idx="0"/>
              <a:endCxn id="149" idx="4"/>
            </p:cNvCxnSpPr>
            <p:nvPr/>
          </p:nvCxnSpPr>
          <p:spPr>
            <a:xfrm flipV="1">
              <a:off x="1104900" y="1974620"/>
              <a:ext cx="762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1" name="220 Conector recto"/>
            <p:cNvCxnSpPr>
              <a:stCxn id="144" idx="0"/>
              <a:endCxn id="150" idx="4"/>
            </p:cNvCxnSpPr>
            <p:nvPr/>
          </p:nvCxnSpPr>
          <p:spPr>
            <a:xfrm flipV="1">
              <a:off x="1104900" y="1974620"/>
              <a:ext cx="2133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2" name="221 Conector recto"/>
            <p:cNvCxnSpPr>
              <a:stCxn id="144" idx="0"/>
              <a:endCxn id="151" idx="4"/>
            </p:cNvCxnSpPr>
            <p:nvPr/>
          </p:nvCxnSpPr>
          <p:spPr>
            <a:xfrm flipV="1">
              <a:off x="1104900" y="1974620"/>
              <a:ext cx="3429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 name="222 Conector recto"/>
            <p:cNvCxnSpPr>
              <a:stCxn id="145" idx="0"/>
              <a:endCxn id="149" idx="4"/>
            </p:cNvCxnSpPr>
            <p:nvPr/>
          </p:nvCxnSpPr>
          <p:spPr>
            <a:xfrm flipH="1" flipV="1">
              <a:off x="1866900" y="1974620"/>
              <a:ext cx="228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4" name="223 Conector recto"/>
            <p:cNvCxnSpPr>
              <a:stCxn id="145" idx="0"/>
              <a:endCxn id="150" idx="4"/>
            </p:cNvCxnSpPr>
            <p:nvPr/>
          </p:nvCxnSpPr>
          <p:spPr>
            <a:xfrm flipV="1">
              <a:off x="2095500" y="1974620"/>
              <a:ext cx="1143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5" name="224 Conector recto"/>
            <p:cNvCxnSpPr>
              <a:stCxn id="145" idx="0"/>
              <a:endCxn id="151" idx="4"/>
            </p:cNvCxnSpPr>
            <p:nvPr/>
          </p:nvCxnSpPr>
          <p:spPr>
            <a:xfrm flipV="1">
              <a:off x="2095500" y="1974620"/>
              <a:ext cx="24384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6" name="225 Conector recto"/>
            <p:cNvCxnSpPr>
              <a:stCxn id="146" idx="0"/>
              <a:endCxn id="149" idx="4"/>
            </p:cNvCxnSpPr>
            <p:nvPr/>
          </p:nvCxnSpPr>
          <p:spPr>
            <a:xfrm flipH="1" flipV="1">
              <a:off x="1866900" y="1974620"/>
              <a:ext cx="1371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7" name="226 Conector recto"/>
            <p:cNvCxnSpPr>
              <a:stCxn id="146" idx="0"/>
              <a:endCxn id="150" idx="4"/>
            </p:cNvCxnSpPr>
            <p:nvPr/>
          </p:nvCxnSpPr>
          <p:spPr>
            <a:xfrm flipV="1">
              <a:off x="3238500" y="1974620"/>
              <a:ext cx="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8" name="227 Conector recto"/>
            <p:cNvCxnSpPr>
              <a:stCxn id="146" idx="0"/>
              <a:endCxn id="151" idx="4"/>
            </p:cNvCxnSpPr>
            <p:nvPr/>
          </p:nvCxnSpPr>
          <p:spPr>
            <a:xfrm flipV="1">
              <a:off x="3238500" y="1974620"/>
              <a:ext cx="12954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 name="228 Conector recto"/>
            <p:cNvCxnSpPr>
              <a:stCxn id="147" idx="0"/>
              <a:endCxn id="149" idx="4"/>
            </p:cNvCxnSpPr>
            <p:nvPr/>
          </p:nvCxnSpPr>
          <p:spPr>
            <a:xfrm flipH="1" flipV="1">
              <a:off x="1866900" y="1974620"/>
              <a:ext cx="2286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0" name="229 Conector recto"/>
            <p:cNvCxnSpPr>
              <a:stCxn id="147" idx="0"/>
              <a:endCxn id="150" idx="4"/>
            </p:cNvCxnSpPr>
            <p:nvPr/>
          </p:nvCxnSpPr>
          <p:spPr>
            <a:xfrm flipH="1" flipV="1">
              <a:off x="3238500" y="1974620"/>
              <a:ext cx="9144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1" name="230 Conector recto"/>
            <p:cNvCxnSpPr>
              <a:stCxn id="147" idx="0"/>
              <a:endCxn id="151" idx="4"/>
            </p:cNvCxnSpPr>
            <p:nvPr/>
          </p:nvCxnSpPr>
          <p:spPr>
            <a:xfrm flipV="1">
              <a:off x="4152900" y="1974620"/>
              <a:ext cx="381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2" name="231 Conector recto"/>
            <p:cNvCxnSpPr>
              <a:stCxn id="148" idx="0"/>
              <a:endCxn id="149" idx="4"/>
            </p:cNvCxnSpPr>
            <p:nvPr/>
          </p:nvCxnSpPr>
          <p:spPr>
            <a:xfrm flipH="1" flipV="1">
              <a:off x="1866900" y="1974620"/>
              <a:ext cx="3276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3" name="232 Conector recto"/>
            <p:cNvCxnSpPr>
              <a:stCxn id="148" idx="0"/>
              <a:endCxn id="150" idx="4"/>
            </p:cNvCxnSpPr>
            <p:nvPr/>
          </p:nvCxnSpPr>
          <p:spPr>
            <a:xfrm flipH="1" flipV="1">
              <a:off x="3238500" y="1974620"/>
              <a:ext cx="19050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4" name="233 Conector recto"/>
            <p:cNvCxnSpPr>
              <a:stCxn id="148" idx="0"/>
              <a:endCxn id="151" idx="4"/>
            </p:cNvCxnSpPr>
            <p:nvPr/>
          </p:nvCxnSpPr>
          <p:spPr>
            <a:xfrm flipH="1" flipV="1">
              <a:off x="4533900" y="1974620"/>
              <a:ext cx="609600" cy="98403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5" name="234 Elipse"/>
            <p:cNvSpPr/>
            <p:nvPr/>
          </p:nvSpPr>
          <p:spPr>
            <a:xfrm>
              <a:off x="23241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6" name="235 Elipse"/>
            <p:cNvSpPr/>
            <p:nvPr/>
          </p:nvSpPr>
          <p:spPr>
            <a:xfrm>
              <a:off x="26289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236 Elipse"/>
            <p:cNvSpPr/>
            <p:nvPr/>
          </p:nvSpPr>
          <p:spPr>
            <a:xfrm>
              <a:off x="29337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237 Elipse"/>
            <p:cNvSpPr/>
            <p:nvPr/>
          </p:nvSpPr>
          <p:spPr>
            <a:xfrm>
              <a:off x="3200400" y="594360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9" name="238 Elipse"/>
            <p:cNvSpPr/>
            <p:nvPr/>
          </p:nvSpPr>
          <p:spPr>
            <a:xfrm>
              <a:off x="2362200" y="460746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0" name="239 Elipse"/>
            <p:cNvSpPr/>
            <p:nvPr/>
          </p:nvSpPr>
          <p:spPr>
            <a:xfrm>
              <a:off x="2552700" y="460746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1" name="240 Elipse"/>
            <p:cNvSpPr/>
            <p:nvPr/>
          </p:nvSpPr>
          <p:spPr>
            <a:xfrm>
              <a:off x="2781300" y="460746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2" name="241 Elipse"/>
            <p:cNvSpPr/>
            <p:nvPr/>
          </p:nvSpPr>
          <p:spPr>
            <a:xfrm>
              <a:off x="2362200" y="311105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3" name="242 Elipse"/>
            <p:cNvSpPr/>
            <p:nvPr/>
          </p:nvSpPr>
          <p:spPr>
            <a:xfrm>
              <a:off x="2552700" y="311105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4" name="243 Elipse"/>
            <p:cNvSpPr/>
            <p:nvPr/>
          </p:nvSpPr>
          <p:spPr>
            <a:xfrm>
              <a:off x="2781300" y="311105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5" name="244 Elipse"/>
            <p:cNvSpPr/>
            <p:nvPr/>
          </p:nvSpPr>
          <p:spPr>
            <a:xfrm>
              <a:off x="2286000" y="174602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245 Elipse"/>
            <p:cNvSpPr/>
            <p:nvPr/>
          </p:nvSpPr>
          <p:spPr>
            <a:xfrm>
              <a:off x="2476500" y="174602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246 Elipse"/>
            <p:cNvSpPr/>
            <p:nvPr/>
          </p:nvSpPr>
          <p:spPr>
            <a:xfrm>
              <a:off x="2705100" y="1746020"/>
              <a:ext cx="114300" cy="114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49"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250" name="CuadroTexto 2"/>
          <p:cNvSpPr txBox="1">
            <a:spLocks noGrp="1"/>
          </p:cNvSpPr>
          <p:nvPr>
            <p:ph type="title"/>
          </p:nvPr>
        </p:nvSpPr>
        <p:spPr>
          <a:xfrm>
            <a:off x="1981200" y="8165"/>
            <a:ext cx="8229600" cy="561885"/>
          </a:xfrm>
          <a:prstGeom prst="rect">
            <a:avLst/>
          </a:prstGeom>
          <a:noFill/>
        </p:spPr>
        <p:txBody>
          <a:bodyPr wrap="square" rtlCol="0">
            <a:spAutoFit/>
          </a:bodyPr>
          <a:lstStyle/>
          <a:p>
            <a:pPr algn="ctr">
              <a:lnSpc>
                <a:spcPct val="120000"/>
              </a:lnSpc>
            </a:pPr>
            <a:r>
              <a:rPr lang="es-ES" sz="2800" dirty="0" smtClean="0">
                <a:solidFill>
                  <a:srgbClr val="FFC000"/>
                </a:solidFill>
                <a:latin typeface="DIN Alternate Bold"/>
                <a:cs typeface="DIN Alternate Bold"/>
              </a:rPr>
              <a:t>ARTIFICIAL NEURAL NETWORK</a:t>
            </a:r>
            <a:endParaRPr lang="es-ES" sz="2400" dirty="0">
              <a:solidFill>
                <a:srgbClr val="FFC000"/>
              </a:solidFill>
              <a:latin typeface="DIN Alternate Bold"/>
              <a:cs typeface="DIN Alternate Bold"/>
            </a:endParaRPr>
          </a:p>
        </p:txBody>
      </p:sp>
      <p:sp>
        <p:nvSpPr>
          <p:cNvPr id="251" name="250 CuadroTexto"/>
          <p:cNvSpPr txBox="1"/>
          <p:nvPr/>
        </p:nvSpPr>
        <p:spPr>
          <a:xfrm>
            <a:off x="353513" y="1109144"/>
            <a:ext cx="2062681" cy="707886"/>
          </a:xfrm>
          <a:prstGeom prst="rect">
            <a:avLst/>
          </a:prstGeom>
          <a:noFill/>
        </p:spPr>
        <p:txBody>
          <a:bodyPr wrap="none" rtlCol="0">
            <a:spAutoFit/>
          </a:bodyPr>
          <a:lstStyle/>
          <a:p>
            <a:r>
              <a:rPr lang="en-US" sz="4000" dirty="0" smtClean="0"/>
              <a:t>Topology</a:t>
            </a:r>
            <a:endParaRPr lang="en-US" sz="4000" dirty="0"/>
          </a:p>
        </p:txBody>
      </p:sp>
      <p:sp>
        <p:nvSpPr>
          <p:cNvPr id="252" name="251 CuadroTexto"/>
          <p:cNvSpPr txBox="1"/>
          <p:nvPr/>
        </p:nvSpPr>
        <p:spPr>
          <a:xfrm>
            <a:off x="346889" y="2414468"/>
            <a:ext cx="2424638" cy="707886"/>
          </a:xfrm>
          <a:prstGeom prst="rect">
            <a:avLst/>
          </a:prstGeom>
          <a:noFill/>
        </p:spPr>
        <p:txBody>
          <a:bodyPr wrap="none" rtlCol="0">
            <a:spAutoFit/>
          </a:bodyPr>
          <a:lstStyle/>
          <a:p>
            <a:r>
              <a:rPr lang="en-US" sz="4000" dirty="0" smtClean="0"/>
              <a:t>Overfitting</a:t>
            </a:r>
            <a:endParaRPr lang="en-US" sz="4000" dirty="0"/>
          </a:p>
        </p:txBody>
      </p:sp>
      <p:sp>
        <p:nvSpPr>
          <p:cNvPr id="253" name="252 CuadroTexto"/>
          <p:cNvSpPr txBox="1"/>
          <p:nvPr/>
        </p:nvSpPr>
        <p:spPr>
          <a:xfrm>
            <a:off x="380021" y="3839060"/>
            <a:ext cx="1923668" cy="707886"/>
          </a:xfrm>
          <a:prstGeom prst="rect">
            <a:avLst/>
          </a:prstGeom>
          <a:noFill/>
        </p:spPr>
        <p:txBody>
          <a:bodyPr wrap="none" rtlCol="0">
            <a:spAutoFit/>
          </a:bodyPr>
          <a:lstStyle/>
          <a:p>
            <a:r>
              <a:rPr lang="en-US" sz="4000" dirty="0" smtClean="0"/>
              <a:t>Dropout</a:t>
            </a:r>
            <a:endParaRPr lang="en-US" sz="4000" dirty="0"/>
          </a:p>
        </p:txBody>
      </p:sp>
      <p:sp>
        <p:nvSpPr>
          <p:cNvPr id="254" name="253 CuadroTexto"/>
          <p:cNvSpPr txBox="1"/>
          <p:nvPr/>
        </p:nvSpPr>
        <p:spPr>
          <a:xfrm>
            <a:off x="8956727" y="1469192"/>
            <a:ext cx="2710037" cy="707886"/>
          </a:xfrm>
          <a:prstGeom prst="rect">
            <a:avLst/>
          </a:prstGeom>
          <a:noFill/>
        </p:spPr>
        <p:txBody>
          <a:bodyPr wrap="none" rtlCol="0">
            <a:spAutoFit/>
          </a:bodyPr>
          <a:lstStyle/>
          <a:p>
            <a:r>
              <a:rPr lang="en-US" sz="4000" dirty="0" smtClean="0"/>
              <a:t>Training size</a:t>
            </a:r>
            <a:endParaRPr lang="en-US" sz="4000" dirty="0"/>
          </a:p>
        </p:txBody>
      </p:sp>
      <p:sp>
        <p:nvSpPr>
          <p:cNvPr id="127" name="126 CuadroTexto"/>
          <p:cNvSpPr txBox="1"/>
          <p:nvPr/>
        </p:nvSpPr>
        <p:spPr>
          <a:xfrm>
            <a:off x="8736379" y="2627957"/>
            <a:ext cx="3366627" cy="707886"/>
          </a:xfrm>
          <a:prstGeom prst="rect">
            <a:avLst/>
          </a:prstGeom>
          <a:noFill/>
        </p:spPr>
        <p:txBody>
          <a:bodyPr wrap="none" rtlCol="0">
            <a:spAutoFit/>
          </a:bodyPr>
          <a:lstStyle/>
          <a:p>
            <a:r>
              <a:rPr lang="en-US" sz="4000" b="1" i="1" dirty="0" smtClean="0"/>
              <a:t>Noise injection</a:t>
            </a:r>
            <a:endParaRPr lang="en-US" sz="4000" b="1" i="1" dirty="0"/>
          </a:p>
        </p:txBody>
      </p:sp>
      <p:sp>
        <p:nvSpPr>
          <p:cNvPr id="2" name="1 Rectángulo"/>
          <p:cNvSpPr/>
          <p:nvPr/>
        </p:nvSpPr>
        <p:spPr>
          <a:xfrm>
            <a:off x="8956727" y="3420050"/>
            <a:ext cx="3048000" cy="646331"/>
          </a:xfrm>
          <a:prstGeom prst="rect">
            <a:avLst/>
          </a:prstGeom>
        </p:spPr>
        <p:txBody>
          <a:bodyPr wrap="square">
            <a:spAutoFit/>
          </a:bodyPr>
          <a:lstStyle/>
          <a:p>
            <a:r>
              <a:rPr lang="en-US" dirty="0" err="1"/>
              <a:t>SFSi,js</a:t>
            </a:r>
            <a:r>
              <a:rPr lang="en-US" dirty="0"/>
              <a:t>=(1-</a:t>
            </a:r>
            <a:r>
              <a:rPr lang="el-GR" dirty="0"/>
              <a:t>α</a:t>
            </a:r>
            <a:r>
              <a:rPr lang="en-US" dirty="0" err="1"/>
              <a:t>i</a:t>
            </a:r>
            <a:r>
              <a:rPr lang="en-US" dirty="0"/>
              <a:t>)</a:t>
            </a:r>
            <a:r>
              <a:rPr lang="en-US" dirty="0" err="1"/>
              <a:t>SFSi,js</a:t>
            </a:r>
            <a:r>
              <a:rPr lang="en-US" dirty="0"/>
              <a:t>+</a:t>
            </a:r>
            <a:r>
              <a:rPr lang="el-GR" dirty="0"/>
              <a:t>α</a:t>
            </a:r>
            <a:r>
              <a:rPr lang="en-US" dirty="0" err="1"/>
              <a:t>iSFSi,jr</a:t>
            </a:r>
            <a:endParaRPr lang="en-US" dirty="0"/>
          </a:p>
          <a:p>
            <a:r>
              <a:rPr lang="el-GR" dirty="0"/>
              <a:t>α</a:t>
            </a:r>
            <a:r>
              <a:rPr lang="en-US" dirty="0" err="1"/>
              <a:t>i</a:t>
            </a:r>
            <a:r>
              <a:rPr lang="en-US" dirty="0"/>
              <a:t>∈[0,0.2</a:t>
            </a:r>
            <a:r>
              <a:rPr lang="en-US" dirty="0" smtClean="0"/>
              <a:t>]</a:t>
            </a:r>
            <a:endParaRPr lang="en-US" dirty="0"/>
          </a:p>
        </p:txBody>
      </p:sp>
      <p:sp>
        <p:nvSpPr>
          <p:cNvPr id="248" name="247 CuadroTexto"/>
          <p:cNvSpPr txBox="1"/>
          <p:nvPr/>
        </p:nvSpPr>
        <p:spPr>
          <a:xfrm>
            <a:off x="8087411" y="631648"/>
            <a:ext cx="4113306" cy="707886"/>
          </a:xfrm>
          <a:prstGeom prst="rect">
            <a:avLst/>
          </a:prstGeom>
          <a:noFill/>
        </p:spPr>
        <p:txBody>
          <a:bodyPr wrap="none" rtlCol="0">
            <a:spAutoFit/>
          </a:bodyPr>
          <a:lstStyle/>
          <a:p>
            <a:r>
              <a:rPr lang="en-US" sz="4000" dirty="0" smtClean="0"/>
              <a:t>Learning algorithm</a:t>
            </a:r>
            <a:endParaRPr lang="en-US" sz="40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000" t="39228" r="45889"/>
          <a:stretch/>
        </p:blipFill>
        <p:spPr>
          <a:xfrm>
            <a:off x="9607004" y="4157527"/>
            <a:ext cx="1958924" cy="1670266"/>
          </a:xfrm>
          <a:prstGeom prst="rect">
            <a:avLst/>
          </a:prstGeom>
        </p:spPr>
      </p:pic>
    </p:spTree>
    <p:extLst>
      <p:ext uri="{BB962C8B-B14F-4D97-AF65-F5344CB8AC3E}">
        <p14:creationId xmlns:p14="http://schemas.microsoft.com/office/powerpoint/2010/main" val="878044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Genomic analysis of Andamanese provides insights into ancient human migration into Asia and adaptation 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864" y="970548"/>
            <a:ext cx="5041034" cy="4484191"/>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5081996" y="693549"/>
            <a:ext cx="2409668" cy="276999"/>
          </a:xfrm>
          <a:prstGeom prst="rect">
            <a:avLst/>
          </a:prstGeom>
        </p:spPr>
        <p:txBody>
          <a:bodyPr wrap="square">
            <a:spAutoFit/>
          </a:bodyPr>
          <a:lstStyle/>
          <a:p>
            <a:r>
              <a:rPr lang="en-US" sz="1200" i="1" dirty="0"/>
              <a:t>Nat Genet. 2016;48(9):1066-70</a:t>
            </a:r>
          </a:p>
        </p:txBody>
      </p:sp>
      <p:grpSp>
        <p:nvGrpSpPr>
          <p:cNvPr id="15" name="14 Grupo"/>
          <p:cNvGrpSpPr/>
          <p:nvPr/>
        </p:nvGrpSpPr>
        <p:grpSpPr>
          <a:xfrm>
            <a:off x="5500534" y="1399732"/>
            <a:ext cx="4704347" cy="2987400"/>
            <a:chOff x="6329243" y="1689903"/>
            <a:chExt cx="6272461" cy="2987400"/>
          </a:xfrm>
        </p:grpSpPr>
        <p:sp>
          <p:nvSpPr>
            <p:cNvPr id="9" name="8 Flecha derecha"/>
            <p:cNvSpPr/>
            <p:nvPr/>
          </p:nvSpPr>
          <p:spPr>
            <a:xfrm>
              <a:off x="6329243" y="1689903"/>
              <a:ext cx="1307939" cy="3935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CuadroTexto"/>
            <p:cNvSpPr txBox="1"/>
            <p:nvPr/>
          </p:nvSpPr>
          <p:spPr>
            <a:xfrm>
              <a:off x="8361079" y="2083442"/>
              <a:ext cx="4234407" cy="369332"/>
            </a:xfrm>
            <a:prstGeom prst="rect">
              <a:avLst/>
            </a:prstGeom>
            <a:noFill/>
          </p:spPr>
          <p:txBody>
            <a:bodyPr wrap="none" rtlCol="0">
              <a:spAutoFit/>
            </a:bodyPr>
            <a:lstStyle/>
            <a:p>
              <a:r>
                <a:rPr lang="en-US" b="1" dirty="0"/>
                <a:t>DOES THIS POPULATION EXIST?</a:t>
              </a:r>
            </a:p>
          </p:txBody>
        </p:sp>
        <p:sp>
          <p:nvSpPr>
            <p:cNvPr id="11" name="10 Flecha arriba"/>
            <p:cNvSpPr/>
            <p:nvPr/>
          </p:nvSpPr>
          <p:spPr>
            <a:xfrm>
              <a:off x="8681008" y="2356919"/>
              <a:ext cx="370390" cy="62935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11 CuadroTexto"/>
            <p:cNvSpPr txBox="1"/>
            <p:nvPr/>
          </p:nvSpPr>
          <p:spPr>
            <a:xfrm>
              <a:off x="7691653" y="1703392"/>
              <a:ext cx="3151375" cy="369332"/>
            </a:xfrm>
            <a:prstGeom prst="rect">
              <a:avLst/>
            </a:prstGeom>
            <a:noFill/>
          </p:spPr>
          <p:txBody>
            <a:bodyPr wrap="none" rtlCol="0">
              <a:spAutoFit/>
            </a:bodyPr>
            <a:lstStyle/>
            <a:p>
              <a:r>
                <a:rPr lang="en-US" b="1" dirty="0"/>
                <a:t>WHEN DID IT APPEAR?</a:t>
              </a:r>
            </a:p>
          </p:txBody>
        </p:sp>
        <p:sp>
          <p:nvSpPr>
            <p:cNvPr id="13" name="12 Flecha derecha"/>
            <p:cNvSpPr/>
            <p:nvPr/>
          </p:nvSpPr>
          <p:spPr>
            <a:xfrm>
              <a:off x="8361079" y="4145665"/>
              <a:ext cx="841985" cy="39353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13 CuadroTexto"/>
            <p:cNvSpPr txBox="1"/>
            <p:nvPr/>
          </p:nvSpPr>
          <p:spPr>
            <a:xfrm>
              <a:off x="9220009" y="4030972"/>
              <a:ext cx="3381695" cy="646331"/>
            </a:xfrm>
            <a:prstGeom prst="rect">
              <a:avLst/>
            </a:prstGeom>
            <a:noFill/>
          </p:spPr>
          <p:txBody>
            <a:bodyPr wrap="none" rtlCol="0">
              <a:spAutoFit/>
            </a:bodyPr>
            <a:lstStyle/>
            <a:p>
              <a:r>
                <a:rPr lang="en-US" b="1" dirty="0"/>
                <a:t>WHICH IS THE AMOUNT </a:t>
              </a:r>
            </a:p>
            <a:p>
              <a:r>
                <a:rPr lang="en-US" b="1" dirty="0"/>
                <a:t>OF INTROGRESSION?</a:t>
              </a:r>
            </a:p>
          </p:txBody>
        </p:sp>
      </p:grpSp>
      <p:pic>
        <p:nvPicPr>
          <p:cNvPr id="16"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17" name="CuadroTexto 2"/>
          <p:cNvSpPr txBox="1">
            <a:spLocks noGrp="1"/>
          </p:cNvSpPr>
          <p:nvPr>
            <p:ph type="title"/>
          </p:nvPr>
        </p:nvSpPr>
        <p:spPr>
          <a:xfrm>
            <a:off x="1714081" y="6421"/>
            <a:ext cx="8763837" cy="561885"/>
          </a:xfrm>
          <a:prstGeom prst="rect">
            <a:avLst/>
          </a:prstGeom>
          <a:noFill/>
        </p:spPr>
        <p:txBody>
          <a:bodyPr wrap="square" rtlCol="0">
            <a:spAutoFit/>
          </a:bodyPr>
          <a:lstStyle/>
          <a:p>
            <a:pPr algn="ctr">
              <a:lnSpc>
                <a:spcPct val="120000"/>
              </a:lnSpc>
            </a:pPr>
            <a:r>
              <a:rPr lang="es-ES" sz="2800" dirty="0">
                <a:solidFill>
                  <a:srgbClr val="7030A0"/>
                </a:solidFill>
                <a:latin typeface="DIN Alternate Bold"/>
                <a:cs typeface="DIN Alternate Bold"/>
              </a:rPr>
              <a:t>HUMAN EVOLUTION: ANCIENT HISTORY OF ASIA</a:t>
            </a:r>
            <a:endParaRPr lang="es-ES" sz="2400" dirty="0">
              <a:solidFill>
                <a:srgbClr val="7030A0"/>
              </a:solidFill>
              <a:latin typeface="DIN Alternate Bold"/>
              <a:cs typeface="DIN Alternate Bold"/>
            </a:endParaRPr>
          </a:p>
        </p:txBody>
      </p:sp>
    </p:spTree>
    <p:extLst>
      <p:ext uri="{BB962C8B-B14F-4D97-AF65-F5344CB8AC3E}">
        <p14:creationId xmlns:p14="http://schemas.microsoft.com/office/powerpoint/2010/main" val="40610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1 Gráfico"/>
          <p:cNvGraphicFramePr>
            <a:graphicFrameLocks/>
          </p:cNvGraphicFramePr>
          <p:nvPr>
            <p:extLst/>
          </p:nvPr>
        </p:nvGraphicFramePr>
        <p:xfrm>
          <a:off x="5395934" y="1438576"/>
          <a:ext cx="4808338" cy="3846670"/>
        </p:xfrm>
        <a:graphic>
          <a:graphicData uri="http://schemas.openxmlformats.org/drawingml/2006/chart">
            <c:chart xmlns:c="http://schemas.openxmlformats.org/drawingml/2006/chart" xmlns:r="http://schemas.openxmlformats.org/officeDocument/2006/relationships" r:id="rId2"/>
          </a:graphicData>
        </a:graphic>
      </p:graphicFrame>
      <p:sp>
        <p:nvSpPr>
          <p:cNvPr id="3" name="2 CuadroTexto"/>
          <p:cNvSpPr txBox="1"/>
          <p:nvPr/>
        </p:nvSpPr>
        <p:spPr>
          <a:xfrm rot="16200000">
            <a:off x="4759256" y="2657661"/>
            <a:ext cx="909223" cy="369332"/>
          </a:xfrm>
          <a:prstGeom prst="rect">
            <a:avLst/>
          </a:prstGeom>
          <a:noFill/>
        </p:spPr>
        <p:txBody>
          <a:bodyPr wrap="none" rtlCol="0">
            <a:spAutoFit/>
          </a:bodyPr>
          <a:lstStyle/>
          <a:p>
            <a:r>
              <a:rPr lang="en-US" b="1" dirty="0"/>
              <a:t>P(M|D)</a:t>
            </a:r>
          </a:p>
        </p:txBody>
      </p:sp>
      <p:sp>
        <p:nvSpPr>
          <p:cNvPr id="14" name="13 CuadroTexto"/>
          <p:cNvSpPr txBox="1"/>
          <p:nvPr/>
        </p:nvSpPr>
        <p:spPr>
          <a:xfrm>
            <a:off x="7622815" y="5269468"/>
            <a:ext cx="898003" cy="369332"/>
          </a:xfrm>
          <a:prstGeom prst="rect">
            <a:avLst/>
          </a:prstGeom>
          <a:noFill/>
        </p:spPr>
        <p:txBody>
          <a:bodyPr wrap="none" rtlCol="0">
            <a:spAutoFit/>
          </a:bodyPr>
          <a:lstStyle/>
          <a:p>
            <a:r>
              <a:rPr lang="en-US" b="1" dirty="0"/>
              <a:t>MODEL</a:t>
            </a:r>
          </a:p>
        </p:txBody>
      </p:sp>
      <p:sp>
        <p:nvSpPr>
          <p:cNvPr id="10" name="9 Rectángulo"/>
          <p:cNvSpPr/>
          <p:nvPr/>
        </p:nvSpPr>
        <p:spPr>
          <a:xfrm>
            <a:off x="3706267" y="4608710"/>
            <a:ext cx="1095071" cy="1261892"/>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15" name="Picture 14"/>
          <p:cNvPicPr/>
          <p:nvPr/>
        </p:nvPicPr>
        <p:blipFill>
          <a:blip r:embed="rId4" cstate="print">
            <a:extLst>
              <a:ext uri="{28A0092B-C50C-407E-A947-70E740481C1C}">
                <a14:useLocalDpi xmlns:a14="http://schemas.microsoft.com/office/drawing/2010/main" val="0"/>
              </a:ext>
            </a:extLst>
          </a:blip>
          <a:stretch>
            <a:fillRect/>
          </a:stretch>
        </p:blipFill>
        <p:spPr>
          <a:xfrm>
            <a:off x="2590801" y="711216"/>
            <a:ext cx="2210537" cy="5212096"/>
          </a:xfrm>
          <a:prstGeom prst="rect">
            <a:avLst/>
          </a:prstGeom>
        </p:spPr>
      </p:pic>
      <p:sp>
        <p:nvSpPr>
          <p:cNvPr id="11" name="CuadroTexto 2"/>
          <p:cNvSpPr txBox="1">
            <a:spLocks noGrp="1"/>
          </p:cNvSpPr>
          <p:nvPr>
            <p:ph type="title"/>
          </p:nvPr>
        </p:nvSpPr>
        <p:spPr>
          <a:xfrm>
            <a:off x="1714081" y="6421"/>
            <a:ext cx="8763837" cy="561885"/>
          </a:xfrm>
          <a:prstGeom prst="rect">
            <a:avLst/>
          </a:prstGeom>
          <a:noFill/>
        </p:spPr>
        <p:txBody>
          <a:bodyPr wrap="square" rtlCol="0">
            <a:spAutoFit/>
          </a:bodyPr>
          <a:lstStyle/>
          <a:p>
            <a:pPr algn="ctr">
              <a:lnSpc>
                <a:spcPct val="120000"/>
              </a:lnSpc>
            </a:pPr>
            <a:r>
              <a:rPr lang="es-ES" sz="2800" dirty="0">
                <a:solidFill>
                  <a:srgbClr val="7030A0"/>
                </a:solidFill>
                <a:latin typeface="DIN Alternate Bold"/>
                <a:cs typeface="DIN Alternate Bold"/>
              </a:rPr>
              <a:t>HUMAN EVOLUTION: ANCIENT HISTORY OF ASIA</a:t>
            </a:r>
            <a:endParaRPr lang="es-ES" sz="2400" dirty="0">
              <a:solidFill>
                <a:srgbClr val="7030A0"/>
              </a:solidFill>
              <a:latin typeface="DIN Alternate Bold"/>
              <a:cs typeface="DIN Alternate Bold"/>
            </a:endParaRPr>
          </a:p>
        </p:txBody>
      </p:sp>
    </p:spTree>
    <p:extLst>
      <p:ext uri="{BB962C8B-B14F-4D97-AF65-F5344CB8AC3E}">
        <p14:creationId xmlns:p14="http://schemas.microsoft.com/office/powerpoint/2010/main" val="30002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094749" y="797823"/>
            <a:ext cx="3967561" cy="276999"/>
          </a:xfrm>
          <a:prstGeom prst="rect">
            <a:avLst/>
          </a:prstGeom>
          <a:noFill/>
        </p:spPr>
        <p:txBody>
          <a:bodyPr wrap="none" rtlCol="0">
            <a:spAutoFit/>
          </a:bodyPr>
          <a:lstStyle/>
          <a:p>
            <a:r>
              <a:rPr lang="en-US" sz="1200" i="1" dirty="0" err="1"/>
              <a:t>Mondal</a:t>
            </a:r>
            <a:r>
              <a:rPr lang="en-US" sz="1200" i="1" dirty="0"/>
              <a:t>, </a:t>
            </a:r>
            <a:r>
              <a:rPr lang="en-US" sz="1200" i="1" dirty="0" err="1"/>
              <a:t>Bertranpetit</a:t>
            </a:r>
            <a:r>
              <a:rPr lang="en-US" sz="1200" i="1" dirty="0"/>
              <a:t> and </a:t>
            </a:r>
            <a:r>
              <a:rPr lang="en-US" sz="1200" b="1" i="1" dirty="0"/>
              <a:t>Lao</a:t>
            </a:r>
            <a:r>
              <a:rPr lang="en-US" sz="1200" i="1" dirty="0"/>
              <a:t>, Nature Communications 2019</a:t>
            </a:r>
          </a:p>
        </p:txBody>
      </p:sp>
      <p:pic>
        <p:nvPicPr>
          <p:cNvPr id="10"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2222"/>
          <a:stretch/>
        </p:blipFill>
        <p:spPr>
          <a:xfrm>
            <a:off x="431458" y="1216729"/>
            <a:ext cx="5181428" cy="4233320"/>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57442"/>
          <a:stretch/>
        </p:blipFill>
        <p:spPr>
          <a:xfrm>
            <a:off x="5883719" y="1475565"/>
            <a:ext cx="6174175" cy="3715647"/>
          </a:xfrm>
          <a:prstGeom prst="rect">
            <a:avLst/>
          </a:prstGeom>
        </p:spPr>
      </p:pic>
      <p:sp>
        <p:nvSpPr>
          <p:cNvPr id="8" name="CuadroTexto 2"/>
          <p:cNvSpPr txBox="1">
            <a:spLocks noGrp="1"/>
          </p:cNvSpPr>
          <p:nvPr>
            <p:ph type="title"/>
          </p:nvPr>
        </p:nvSpPr>
        <p:spPr>
          <a:xfrm>
            <a:off x="1714081" y="6421"/>
            <a:ext cx="8763837" cy="561885"/>
          </a:xfrm>
          <a:prstGeom prst="rect">
            <a:avLst/>
          </a:prstGeom>
          <a:noFill/>
        </p:spPr>
        <p:txBody>
          <a:bodyPr wrap="square" rtlCol="0">
            <a:spAutoFit/>
          </a:bodyPr>
          <a:lstStyle/>
          <a:p>
            <a:pPr algn="ctr">
              <a:lnSpc>
                <a:spcPct val="120000"/>
              </a:lnSpc>
            </a:pPr>
            <a:r>
              <a:rPr lang="es-ES" sz="2800" dirty="0">
                <a:solidFill>
                  <a:srgbClr val="7030A0"/>
                </a:solidFill>
                <a:latin typeface="DIN Alternate Bold"/>
                <a:cs typeface="DIN Alternate Bold"/>
              </a:rPr>
              <a:t>HUMAN EVOLUTION: ANCIENT HISTORY OF ASIA</a:t>
            </a:r>
            <a:endParaRPr lang="es-ES" sz="2400" dirty="0">
              <a:solidFill>
                <a:srgbClr val="7030A0"/>
              </a:solidFill>
              <a:latin typeface="DIN Alternate Bold"/>
              <a:cs typeface="DIN Alternate Bold"/>
            </a:endParaRPr>
          </a:p>
        </p:txBody>
      </p:sp>
    </p:spTree>
    <p:extLst>
      <p:ext uri="{BB962C8B-B14F-4D97-AF65-F5344CB8AC3E}">
        <p14:creationId xmlns:p14="http://schemas.microsoft.com/office/powerpoint/2010/main" val="203642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4363453" y="645695"/>
            <a:ext cx="4114800" cy="276999"/>
          </a:xfrm>
          <a:prstGeom prst="rect">
            <a:avLst/>
          </a:prstGeom>
        </p:spPr>
        <p:txBody>
          <a:bodyPr wrap="square">
            <a:spAutoFit/>
          </a:bodyPr>
          <a:lstStyle/>
          <a:p>
            <a:r>
              <a:rPr lang="en-US" sz="1200" i="1" dirty="0" err="1"/>
              <a:t>Llorente-Galdos</a:t>
            </a:r>
            <a:r>
              <a:rPr lang="en-US" sz="1200" i="1" dirty="0"/>
              <a:t>, Lao O, Serra Vidal et al, Genome Biology 2019</a:t>
            </a:r>
          </a:p>
        </p:txBody>
      </p:sp>
      <p:pic>
        <p:nvPicPr>
          <p:cNvPr id="10"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10340" y="1026695"/>
            <a:ext cx="8059027" cy="4525963"/>
          </a:xfrm>
        </p:spPr>
      </p:pic>
      <p:sp>
        <p:nvSpPr>
          <p:cNvPr id="7" name="CuadroTexto 2"/>
          <p:cNvSpPr txBox="1">
            <a:spLocks noGrp="1"/>
          </p:cNvSpPr>
          <p:nvPr>
            <p:ph type="title"/>
          </p:nvPr>
        </p:nvSpPr>
        <p:spPr>
          <a:xfrm>
            <a:off x="1714081" y="6421"/>
            <a:ext cx="8763837" cy="561885"/>
          </a:xfrm>
          <a:prstGeom prst="rect">
            <a:avLst/>
          </a:prstGeom>
          <a:noFill/>
        </p:spPr>
        <p:txBody>
          <a:bodyPr wrap="square" rtlCol="0">
            <a:spAutoFit/>
          </a:bodyPr>
          <a:lstStyle/>
          <a:p>
            <a:pPr algn="ctr">
              <a:lnSpc>
                <a:spcPct val="120000"/>
              </a:lnSpc>
            </a:pPr>
            <a:r>
              <a:rPr lang="es-ES" sz="2800" dirty="0">
                <a:solidFill>
                  <a:srgbClr val="7030A0"/>
                </a:solidFill>
                <a:latin typeface="DIN Alternate Bold"/>
                <a:cs typeface="DIN Alternate Bold"/>
              </a:rPr>
              <a:t>HUMAN EVOLUTION: ANCIENT HISTORY OF ASIA</a:t>
            </a:r>
            <a:endParaRPr lang="es-ES" sz="2400" dirty="0">
              <a:solidFill>
                <a:srgbClr val="7030A0"/>
              </a:solidFill>
              <a:latin typeface="DIN Alternate Bold"/>
              <a:cs typeface="DIN Alternate Bold"/>
            </a:endParaRPr>
          </a:p>
        </p:txBody>
      </p:sp>
    </p:spTree>
    <p:extLst>
      <p:ext uri="{BB962C8B-B14F-4D97-AF65-F5344CB8AC3E}">
        <p14:creationId xmlns:p14="http://schemas.microsoft.com/office/powerpoint/2010/main" val="4133753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cxnSp>
        <p:nvCxnSpPr>
          <p:cNvPr id="7" name="Straight Connector 6"/>
          <p:cNvCxnSpPr/>
          <p:nvPr/>
        </p:nvCxnSpPr>
        <p:spPr>
          <a:xfrm>
            <a:off x="2886075" y="1219200"/>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38337" y="2057400"/>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52624" y="2047876"/>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833812" y="2057400"/>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476625"/>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7325" y="3467100"/>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00301" y="3457574"/>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52799" y="3008571"/>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62324" y="2999046"/>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05300" y="298952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400301" y="3886200"/>
            <a:ext cx="952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400301" y="3867150"/>
            <a:ext cx="1914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848600" y="1209675"/>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00862" y="2047875"/>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915149" y="2038351"/>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96337" y="2047875"/>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10325" y="3467100"/>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19850" y="3457575"/>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62826" y="3448049"/>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315324" y="2999046"/>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24849" y="2989521"/>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267825" y="2979995"/>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7362826" y="3876675"/>
            <a:ext cx="1433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8824912" y="3419475"/>
            <a:ext cx="45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824912" y="340995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34374" y="3419475"/>
            <a:ext cx="4381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Left-Right Arrow 57"/>
          <p:cNvSpPr/>
          <p:nvPr/>
        </p:nvSpPr>
        <p:spPr>
          <a:xfrm>
            <a:off x="4743449" y="2354195"/>
            <a:ext cx="1390650" cy="554169"/>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298467" y="5186197"/>
            <a:ext cx="324128" cy="369332"/>
          </a:xfrm>
          <a:prstGeom prst="rect">
            <a:avLst/>
          </a:prstGeom>
          <a:noFill/>
        </p:spPr>
        <p:txBody>
          <a:bodyPr wrap="none" rtlCol="0">
            <a:spAutoFit/>
          </a:bodyPr>
          <a:lstStyle/>
          <a:p>
            <a:r>
              <a:rPr lang="en-US" b="1" dirty="0" smtClean="0"/>
              <a:t>A</a:t>
            </a:r>
            <a:endParaRPr lang="en-US" b="1" dirty="0"/>
          </a:p>
        </p:txBody>
      </p:sp>
      <p:sp>
        <p:nvSpPr>
          <p:cNvPr id="60" name="TextBox 59"/>
          <p:cNvSpPr txBox="1"/>
          <p:nvPr/>
        </p:nvSpPr>
        <p:spPr>
          <a:xfrm>
            <a:off x="2241442" y="5186197"/>
            <a:ext cx="314510" cy="369332"/>
          </a:xfrm>
          <a:prstGeom prst="rect">
            <a:avLst/>
          </a:prstGeom>
          <a:noFill/>
        </p:spPr>
        <p:txBody>
          <a:bodyPr wrap="none" rtlCol="0">
            <a:spAutoFit/>
          </a:bodyPr>
          <a:lstStyle/>
          <a:p>
            <a:r>
              <a:rPr lang="en-US" b="1" dirty="0"/>
              <a:t>B</a:t>
            </a:r>
          </a:p>
        </p:txBody>
      </p:sp>
      <p:sp>
        <p:nvSpPr>
          <p:cNvPr id="61" name="TextBox 60"/>
          <p:cNvSpPr txBox="1"/>
          <p:nvPr/>
        </p:nvSpPr>
        <p:spPr>
          <a:xfrm>
            <a:off x="3222517" y="4509922"/>
            <a:ext cx="306494" cy="369332"/>
          </a:xfrm>
          <a:prstGeom prst="rect">
            <a:avLst/>
          </a:prstGeom>
          <a:noFill/>
        </p:spPr>
        <p:txBody>
          <a:bodyPr wrap="none" rtlCol="0">
            <a:spAutoFit/>
          </a:bodyPr>
          <a:lstStyle/>
          <a:p>
            <a:r>
              <a:rPr lang="en-US" b="1" dirty="0" smtClean="0"/>
              <a:t>C</a:t>
            </a:r>
            <a:endParaRPr lang="en-US" b="1" dirty="0"/>
          </a:p>
        </p:txBody>
      </p:sp>
      <p:sp>
        <p:nvSpPr>
          <p:cNvPr id="62" name="TextBox 61"/>
          <p:cNvSpPr txBox="1"/>
          <p:nvPr/>
        </p:nvSpPr>
        <p:spPr>
          <a:xfrm>
            <a:off x="4117867" y="4509922"/>
            <a:ext cx="330540" cy="369332"/>
          </a:xfrm>
          <a:prstGeom prst="rect">
            <a:avLst/>
          </a:prstGeom>
          <a:noFill/>
        </p:spPr>
        <p:txBody>
          <a:bodyPr wrap="none" rtlCol="0">
            <a:spAutoFit/>
          </a:bodyPr>
          <a:lstStyle/>
          <a:p>
            <a:r>
              <a:rPr lang="en-US" b="1" dirty="0"/>
              <a:t>D</a:t>
            </a:r>
          </a:p>
        </p:txBody>
      </p:sp>
      <p:sp>
        <p:nvSpPr>
          <p:cNvPr id="63" name="TextBox 62"/>
          <p:cNvSpPr txBox="1"/>
          <p:nvPr/>
        </p:nvSpPr>
        <p:spPr>
          <a:xfrm>
            <a:off x="6262596" y="5178619"/>
            <a:ext cx="324128" cy="369332"/>
          </a:xfrm>
          <a:prstGeom prst="rect">
            <a:avLst/>
          </a:prstGeom>
          <a:noFill/>
        </p:spPr>
        <p:txBody>
          <a:bodyPr wrap="none" rtlCol="0">
            <a:spAutoFit/>
          </a:bodyPr>
          <a:lstStyle/>
          <a:p>
            <a:r>
              <a:rPr lang="en-US" b="1" dirty="0" smtClean="0"/>
              <a:t>A</a:t>
            </a:r>
            <a:endParaRPr lang="en-US" b="1" dirty="0"/>
          </a:p>
        </p:txBody>
      </p:sp>
      <p:sp>
        <p:nvSpPr>
          <p:cNvPr id="64" name="TextBox 63"/>
          <p:cNvSpPr txBox="1"/>
          <p:nvPr/>
        </p:nvSpPr>
        <p:spPr>
          <a:xfrm>
            <a:off x="7205571" y="5178619"/>
            <a:ext cx="314510" cy="369332"/>
          </a:xfrm>
          <a:prstGeom prst="rect">
            <a:avLst/>
          </a:prstGeom>
          <a:noFill/>
        </p:spPr>
        <p:txBody>
          <a:bodyPr wrap="none" rtlCol="0">
            <a:spAutoFit/>
          </a:bodyPr>
          <a:lstStyle/>
          <a:p>
            <a:r>
              <a:rPr lang="en-US" b="1" dirty="0"/>
              <a:t>B</a:t>
            </a:r>
          </a:p>
        </p:txBody>
      </p:sp>
      <p:sp>
        <p:nvSpPr>
          <p:cNvPr id="65" name="TextBox 64"/>
          <p:cNvSpPr txBox="1"/>
          <p:nvPr/>
        </p:nvSpPr>
        <p:spPr>
          <a:xfrm>
            <a:off x="8186646" y="4502344"/>
            <a:ext cx="306494" cy="369332"/>
          </a:xfrm>
          <a:prstGeom prst="rect">
            <a:avLst/>
          </a:prstGeom>
          <a:noFill/>
        </p:spPr>
        <p:txBody>
          <a:bodyPr wrap="none" rtlCol="0">
            <a:spAutoFit/>
          </a:bodyPr>
          <a:lstStyle/>
          <a:p>
            <a:r>
              <a:rPr lang="en-US" b="1" dirty="0" smtClean="0"/>
              <a:t>C</a:t>
            </a:r>
            <a:endParaRPr lang="en-US" b="1" dirty="0"/>
          </a:p>
        </p:txBody>
      </p:sp>
      <p:sp>
        <p:nvSpPr>
          <p:cNvPr id="66" name="TextBox 65"/>
          <p:cNvSpPr txBox="1"/>
          <p:nvPr/>
        </p:nvSpPr>
        <p:spPr>
          <a:xfrm>
            <a:off x="9081996" y="4502344"/>
            <a:ext cx="330540" cy="369332"/>
          </a:xfrm>
          <a:prstGeom prst="rect">
            <a:avLst/>
          </a:prstGeom>
          <a:noFill/>
        </p:spPr>
        <p:txBody>
          <a:bodyPr wrap="none" rtlCol="0">
            <a:spAutoFit/>
          </a:bodyPr>
          <a:lstStyle/>
          <a:p>
            <a:r>
              <a:rPr lang="en-US" b="1" dirty="0"/>
              <a:t>D</a:t>
            </a:r>
          </a:p>
        </p:txBody>
      </p:sp>
      <p:sp>
        <p:nvSpPr>
          <p:cNvPr id="67" name="TextBox 66"/>
          <p:cNvSpPr txBox="1"/>
          <p:nvPr/>
        </p:nvSpPr>
        <p:spPr>
          <a:xfrm>
            <a:off x="8662896" y="4511869"/>
            <a:ext cx="311304" cy="369332"/>
          </a:xfrm>
          <a:prstGeom prst="rect">
            <a:avLst/>
          </a:prstGeom>
          <a:noFill/>
        </p:spPr>
        <p:txBody>
          <a:bodyPr wrap="none" rtlCol="0">
            <a:spAutoFit/>
          </a:bodyPr>
          <a:lstStyle/>
          <a:p>
            <a:r>
              <a:rPr lang="en-US" b="1" dirty="0"/>
              <a:t>X</a:t>
            </a:r>
          </a:p>
        </p:txBody>
      </p:sp>
      <p:sp>
        <p:nvSpPr>
          <p:cNvPr id="50"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13540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766" r="1824"/>
          <a:stretch/>
        </p:blipFill>
        <p:spPr>
          <a:xfrm>
            <a:off x="2663054" y="557769"/>
            <a:ext cx="7338196" cy="5471556"/>
          </a:xfrm>
          <a:prstGeom prst="rect">
            <a:avLst/>
          </a:prstGeom>
        </p:spPr>
      </p:pic>
      <p:sp>
        <p:nvSpPr>
          <p:cNvPr id="7"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FOR A COMPLEX PROBLEM</a:t>
            </a:r>
            <a:endParaRPr lang="es-ES" sz="2400" dirty="0">
              <a:solidFill>
                <a:srgbClr val="EC6C6A"/>
              </a:solidFill>
              <a:latin typeface="DIN Alternate Bold"/>
              <a:cs typeface="DIN Alternate Bold"/>
            </a:endParaRPr>
          </a:p>
        </p:txBody>
      </p:sp>
      <p:grpSp>
        <p:nvGrpSpPr>
          <p:cNvPr id="15" name="Group 14"/>
          <p:cNvGrpSpPr/>
          <p:nvPr/>
        </p:nvGrpSpPr>
        <p:grpSpPr>
          <a:xfrm>
            <a:off x="366712" y="247650"/>
            <a:ext cx="3228975" cy="2076450"/>
            <a:chOff x="366712" y="247650"/>
            <a:chExt cx="3228975" cy="2076450"/>
          </a:xfrm>
        </p:grpSpPr>
        <p:sp>
          <p:nvSpPr>
            <p:cNvPr id="2" name="Oval Callout 1"/>
            <p:cNvSpPr/>
            <p:nvPr/>
          </p:nvSpPr>
          <p:spPr>
            <a:xfrm>
              <a:off x="366712" y="247650"/>
              <a:ext cx="3228975" cy="2076450"/>
            </a:xfrm>
            <a:prstGeom prst="wedgeEllipseCallout">
              <a:avLst>
                <a:gd name="adj1" fmla="val 99521"/>
                <a:gd name="adj2" fmla="val 7901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777484" y="809535"/>
              <a:ext cx="2407430" cy="830997"/>
            </a:xfrm>
            <a:prstGeom prst="rect">
              <a:avLst/>
            </a:prstGeom>
            <a:noFill/>
          </p:spPr>
          <p:txBody>
            <a:bodyPr wrap="square" rtlCol="0">
              <a:spAutoFit/>
            </a:bodyPr>
            <a:lstStyle/>
            <a:p>
              <a:pPr algn="ctr"/>
              <a:r>
                <a:rPr lang="en-US" sz="2400" b="1" dirty="0" smtClean="0">
                  <a:latin typeface="DIN Alternate Bold"/>
                </a:rPr>
                <a:t>COMPLEX FUNCTIONS</a:t>
              </a:r>
              <a:endParaRPr lang="en-US" sz="2400" b="1" dirty="0">
                <a:latin typeface="DIN Alternate Bold"/>
              </a:endParaRPr>
            </a:p>
          </p:txBody>
        </p:sp>
      </p:grpSp>
      <p:grpSp>
        <p:nvGrpSpPr>
          <p:cNvPr id="16" name="Group 15"/>
          <p:cNvGrpSpPr/>
          <p:nvPr/>
        </p:nvGrpSpPr>
        <p:grpSpPr>
          <a:xfrm>
            <a:off x="8489156" y="179282"/>
            <a:ext cx="3443288" cy="2076450"/>
            <a:chOff x="8489156" y="179282"/>
            <a:chExt cx="3443288" cy="2076450"/>
          </a:xfrm>
        </p:grpSpPr>
        <p:sp>
          <p:nvSpPr>
            <p:cNvPr id="9" name="Oval Callout 8"/>
            <p:cNvSpPr/>
            <p:nvPr/>
          </p:nvSpPr>
          <p:spPr>
            <a:xfrm flipH="1">
              <a:off x="8489156" y="179282"/>
              <a:ext cx="3443288" cy="2076450"/>
            </a:xfrm>
            <a:prstGeom prst="wedgeEllipseCallout">
              <a:avLst>
                <a:gd name="adj1" fmla="val 99521"/>
                <a:gd name="adj2" fmla="val 79014"/>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flipH="1">
              <a:off x="8955767" y="657134"/>
              <a:ext cx="2567216" cy="1200329"/>
            </a:xfrm>
            <a:prstGeom prst="rect">
              <a:avLst/>
            </a:prstGeom>
            <a:noFill/>
          </p:spPr>
          <p:txBody>
            <a:bodyPr wrap="square" rtlCol="0">
              <a:spAutoFit/>
            </a:bodyPr>
            <a:lstStyle/>
            <a:p>
              <a:pPr algn="ctr"/>
              <a:r>
                <a:rPr lang="en-US" sz="2400" b="1" dirty="0" smtClean="0">
                  <a:latin typeface="DIN Alternate Bold"/>
                </a:rPr>
                <a:t>UNKNOWN FUNCTION SHAPE</a:t>
              </a:r>
              <a:endParaRPr lang="en-US" sz="2400" b="1" dirty="0">
                <a:latin typeface="DIN Alternate Bold"/>
              </a:endParaRPr>
            </a:p>
          </p:txBody>
        </p:sp>
      </p:grpSp>
      <p:grpSp>
        <p:nvGrpSpPr>
          <p:cNvPr id="17" name="Group 16"/>
          <p:cNvGrpSpPr/>
          <p:nvPr/>
        </p:nvGrpSpPr>
        <p:grpSpPr>
          <a:xfrm>
            <a:off x="4569026" y="2324100"/>
            <a:ext cx="2946791" cy="1685925"/>
            <a:chOff x="4569026" y="2324100"/>
            <a:chExt cx="2946791" cy="1685925"/>
          </a:xfrm>
        </p:grpSpPr>
        <p:sp>
          <p:nvSpPr>
            <p:cNvPr id="13" name="Oval 12"/>
            <p:cNvSpPr/>
            <p:nvPr/>
          </p:nvSpPr>
          <p:spPr>
            <a:xfrm>
              <a:off x="4569026" y="2324100"/>
              <a:ext cx="2946791" cy="16859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flipH="1">
              <a:off x="4745717" y="2725648"/>
              <a:ext cx="2567216" cy="830997"/>
            </a:xfrm>
            <a:prstGeom prst="rect">
              <a:avLst/>
            </a:prstGeom>
            <a:noFill/>
          </p:spPr>
          <p:txBody>
            <a:bodyPr wrap="square" rtlCol="0">
              <a:spAutoFit/>
            </a:bodyPr>
            <a:lstStyle/>
            <a:p>
              <a:pPr algn="ctr"/>
              <a:r>
                <a:rPr lang="en-US" sz="2400" b="1" dirty="0" smtClean="0">
                  <a:latin typeface="DIN Alternate Bold"/>
                </a:rPr>
                <a:t>NP-HARD PROBLEM</a:t>
              </a:r>
              <a:endParaRPr lang="en-US" sz="2400" b="1" dirty="0">
                <a:latin typeface="DIN Alternate Bold"/>
              </a:endParaRPr>
            </a:p>
          </p:txBody>
        </p:sp>
      </p:grpSp>
      <p:pic>
        <p:nvPicPr>
          <p:cNvPr id="18"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35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7" name="Straight Connector 136"/>
          <p:cNvCxnSpPr/>
          <p:nvPr/>
        </p:nvCxnSpPr>
        <p:spPr>
          <a:xfrm flipV="1">
            <a:off x="3833812" y="2057400"/>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cxnSp>
        <p:nvCxnSpPr>
          <p:cNvPr id="7" name="Straight Connector 6"/>
          <p:cNvCxnSpPr/>
          <p:nvPr/>
        </p:nvCxnSpPr>
        <p:spPr>
          <a:xfrm>
            <a:off x="2886075" y="1219200"/>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938337" y="2057400"/>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952624" y="2047876"/>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47800" y="3476625"/>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457325" y="3467100"/>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00301" y="3457574"/>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352799" y="3008571"/>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62324" y="2999046"/>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05300" y="298952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400301" y="3886200"/>
            <a:ext cx="952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2400301" y="3867150"/>
            <a:ext cx="1914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848600" y="1209675"/>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00862" y="2047875"/>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915149" y="2038351"/>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8796337" y="2047875"/>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410325" y="3467100"/>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419850" y="3457575"/>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62826" y="3448049"/>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315324" y="2999046"/>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24849" y="2989521"/>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267825" y="2979995"/>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7362826" y="3876675"/>
            <a:ext cx="1433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8824912" y="3419475"/>
            <a:ext cx="45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824912" y="340995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8334374" y="3419475"/>
            <a:ext cx="4381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Left-Right Arrow 57"/>
          <p:cNvSpPr/>
          <p:nvPr/>
        </p:nvSpPr>
        <p:spPr>
          <a:xfrm>
            <a:off x="4743449" y="2354195"/>
            <a:ext cx="1390650" cy="554169"/>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298467" y="5186197"/>
            <a:ext cx="324128" cy="369332"/>
          </a:xfrm>
          <a:prstGeom prst="rect">
            <a:avLst/>
          </a:prstGeom>
          <a:noFill/>
        </p:spPr>
        <p:txBody>
          <a:bodyPr wrap="none" rtlCol="0">
            <a:spAutoFit/>
          </a:bodyPr>
          <a:lstStyle/>
          <a:p>
            <a:r>
              <a:rPr lang="en-US" b="1" dirty="0" smtClean="0"/>
              <a:t>A</a:t>
            </a:r>
            <a:endParaRPr lang="en-US" b="1" dirty="0"/>
          </a:p>
        </p:txBody>
      </p:sp>
      <p:sp>
        <p:nvSpPr>
          <p:cNvPr id="60" name="TextBox 59"/>
          <p:cNvSpPr txBox="1"/>
          <p:nvPr/>
        </p:nvSpPr>
        <p:spPr>
          <a:xfrm>
            <a:off x="2241442" y="5186197"/>
            <a:ext cx="314510" cy="369332"/>
          </a:xfrm>
          <a:prstGeom prst="rect">
            <a:avLst/>
          </a:prstGeom>
          <a:noFill/>
        </p:spPr>
        <p:txBody>
          <a:bodyPr wrap="none" rtlCol="0">
            <a:spAutoFit/>
          </a:bodyPr>
          <a:lstStyle/>
          <a:p>
            <a:r>
              <a:rPr lang="en-US" b="1" dirty="0"/>
              <a:t>B</a:t>
            </a:r>
          </a:p>
        </p:txBody>
      </p:sp>
      <p:sp>
        <p:nvSpPr>
          <p:cNvPr id="61" name="TextBox 60"/>
          <p:cNvSpPr txBox="1"/>
          <p:nvPr/>
        </p:nvSpPr>
        <p:spPr>
          <a:xfrm>
            <a:off x="3222517" y="4509922"/>
            <a:ext cx="306494" cy="369332"/>
          </a:xfrm>
          <a:prstGeom prst="rect">
            <a:avLst/>
          </a:prstGeom>
          <a:noFill/>
        </p:spPr>
        <p:txBody>
          <a:bodyPr wrap="none" rtlCol="0">
            <a:spAutoFit/>
          </a:bodyPr>
          <a:lstStyle/>
          <a:p>
            <a:r>
              <a:rPr lang="en-US" b="1" dirty="0" smtClean="0"/>
              <a:t>C</a:t>
            </a:r>
            <a:endParaRPr lang="en-US" b="1" dirty="0"/>
          </a:p>
        </p:txBody>
      </p:sp>
      <p:sp>
        <p:nvSpPr>
          <p:cNvPr id="62" name="TextBox 61"/>
          <p:cNvSpPr txBox="1"/>
          <p:nvPr/>
        </p:nvSpPr>
        <p:spPr>
          <a:xfrm>
            <a:off x="4117867" y="4509922"/>
            <a:ext cx="330540" cy="369332"/>
          </a:xfrm>
          <a:prstGeom prst="rect">
            <a:avLst/>
          </a:prstGeom>
          <a:noFill/>
        </p:spPr>
        <p:txBody>
          <a:bodyPr wrap="none" rtlCol="0">
            <a:spAutoFit/>
          </a:bodyPr>
          <a:lstStyle/>
          <a:p>
            <a:r>
              <a:rPr lang="en-US" b="1" dirty="0"/>
              <a:t>D</a:t>
            </a:r>
          </a:p>
        </p:txBody>
      </p:sp>
      <p:sp>
        <p:nvSpPr>
          <p:cNvPr id="63" name="TextBox 62"/>
          <p:cNvSpPr txBox="1"/>
          <p:nvPr/>
        </p:nvSpPr>
        <p:spPr>
          <a:xfrm>
            <a:off x="6262596" y="5178619"/>
            <a:ext cx="324128" cy="369332"/>
          </a:xfrm>
          <a:prstGeom prst="rect">
            <a:avLst/>
          </a:prstGeom>
          <a:noFill/>
        </p:spPr>
        <p:txBody>
          <a:bodyPr wrap="none" rtlCol="0">
            <a:spAutoFit/>
          </a:bodyPr>
          <a:lstStyle/>
          <a:p>
            <a:r>
              <a:rPr lang="en-US" b="1" dirty="0" smtClean="0"/>
              <a:t>A</a:t>
            </a:r>
            <a:endParaRPr lang="en-US" b="1" dirty="0"/>
          </a:p>
        </p:txBody>
      </p:sp>
      <p:sp>
        <p:nvSpPr>
          <p:cNvPr id="64" name="TextBox 63"/>
          <p:cNvSpPr txBox="1"/>
          <p:nvPr/>
        </p:nvSpPr>
        <p:spPr>
          <a:xfrm>
            <a:off x="7205571" y="5178619"/>
            <a:ext cx="314510" cy="369332"/>
          </a:xfrm>
          <a:prstGeom prst="rect">
            <a:avLst/>
          </a:prstGeom>
          <a:noFill/>
        </p:spPr>
        <p:txBody>
          <a:bodyPr wrap="none" rtlCol="0">
            <a:spAutoFit/>
          </a:bodyPr>
          <a:lstStyle/>
          <a:p>
            <a:r>
              <a:rPr lang="en-US" b="1" dirty="0"/>
              <a:t>B</a:t>
            </a:r>
          </a:p>
        </p:txBody>
      </p:sp>
      <p:sp>
        <p:nvSpPr>
          <p:cNvPr id="65" name="TextBox 64"/>
          <p:cNvSpPr txBox="1"/>
          <p:nvPr/>
        </p:nvSpPr>
        <p:spPr>
          <a:xfrm>
            <a:off x="8186646" y="4502344"/>
            <a:ext cx="306494" cy="369332"/>
          </a:xfrm>
          <a:prstGeom prst="rect">
            <a:avLst/>
          </a:prstGeom>
          <a:noFill/>
        </p:spPr>
        <p:txBody>
          <a:bodyPr wrap="none" rtlCol="0">
            <a:spAutoFit/>
          </a:bodyPr>
          <a:lstStyle/>
          <a:p>
            <a:r>
              <a:rPr lang="en-US" b="1" dirty="0" smtClean="0"/>
              <a:t>C</a:t>
            </a:r>
            <a:endParaRPr lang="en-US" b="1" dirty="0"/>
          </a:p>
        </p:txBody>
      </p:sp>
      <p:sp>
        <p:nvSpPr>
          <p:cNvPr id="66" name="TextBox 65"/>
          <p:cNvSpPr txBox="1"/>
          <p:nvPr/>
        </p:nvSpPr>
        <p:spPr>
          <a:xfrm>
            <a:off x="9081996" y="4502344"/>
            <a:ext cx="330540" cy="369332"/>
          </a:xfrm>
          <a:prstGeom prst="rect">
            <a:avLst/>
          </a:prstGeom>
          <a:noFill/>
        </p:spPr>
        <p:txBody>
          <a:bodyPr wrap="none" rtlCol="0">
            <a:spAutoFit/>
          </a:bodyPr>
          <a:lstStyle/>
          <a:p>
            <a:r>
              <a:rPr lang="en-US" b="1" dirty="0"/>
              <a:t>D</a:t>
            </a:r>
          </a:p>
        </p:txBody>
      </p:sp>
      <p:sp>
        <p:nvSpPr>
          <p:cNvPr id="67" name="TextBox 66"/>
          <p:cNvSpPr txBox="1"/>
          <p:nvPr/>
        </p:nvSpPr>
        <p:spPr>
          <a:xfrm>
            <a:off x="8662896" y="4511869"/>
            <a:ext cx="311304" cy="369332"/>
          </a:xfrm>
          <a:prstGeom prst="rect">
            <a:avLst/>
          </a:prstGeom>
          <a:noFill/>
        </p:spPr>
        <p:txBody>
          <a:bodyPr wrap="none" rtlCol="0">
            <a:spAutoFit/>
          </a:bodyPr>
          <a:lstStyle/>
          <a:p>
            <a:r>
              <a:rPr lang="en-US" b="1" dirty="0"/>
              <a:t>X</a:t>
            </a:r>
          </a:p>
        </p:txBody>
      </p:sp>
      <p:sp>
        <p:nvSpPr>
          <p:cNvPr id="50" name="7 Rectángulo"/>
          <p:cNvSpPr/>
          <p:nvPr/>
        </p:nvSpPr>
        <p:spPr>
          <a:xfrm>
            <a:off x="1035968" y="640629"/>
            <a:ext cx="10453255" cy="49149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058747" y="3204285"/>
            <a:ext cx="407167"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Rectangle 52"/>
          <p:cNvSpPr/>
          <p:nvPr/>
        </p:nvSpPr>
        <p:spPr>
          <a:xfrm>
            <a:off x="8058747" y="3275623"/>
            <a:ext cx="407167"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Rectangle 54"/>
          <p:cNvSpPr/>
          <p:nvPr/>
        </p:nvSpPr>
        <p:spPr>
          <a:xfrm>
            <a:off x="9205940" y="3204285"/>
            <a:ext cx="407167"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Rectangle 55"/>
          <p:cNvSpPr/>
          <p:nvPr/>
        </p:nvSpPr>
        <p:spPr>
          <a:xfrm>
            <a:off x="9205940" y="3275623"/>
            <a:ext cx="407167"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8601057" y="3382631"/>
            <a:ext cx="407167"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Rectangle 67"/>
          <p:cNvSpPr/>
          <p:nvPr/>
        </p:nvSpPr>
        <p:spPr>
          <a:xfrm>
            <a:off x="8601057" y="3436134"/>
            <a:ext cx="407167"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Rectangle 68"/>
          <p:cNvSpPr/>
          <p:nvPr/>
        </p:nvSpPr>
        <p:spPr>
          <a:xfrm>
            <a:off x="8799643" y="3614480"/>
            <a:ext cx="211623"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Rectangle 69"/>
          <p:cNvSpPr/>
          <p:nvPr/>
        </p:nvSpPr>
        <p:spPr>
          <a:xfrm>
            <a:off x="8796601" y="3667984"/>
            <a:ext cx="211622"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Rectangle 70"/>
          <p:cNvSpPr/>
          <p:nvPr/>
        </p:nvSpPr>
        <p:spPr>
          <a:xfrm>
            <a:off x="8634951" y="3846329"/>
            <a:ext cx="81259"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Rectangle 71"/>
          <p:cNvSpPr/>
          <p:nvPr/>
        </p:nvSpPr>
        <p:spPr>
          <a:xfrm>
            <a:off x="8604098" y="3614480"/>
            <a:ext cx="195544"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Rectangle 72"/>
          <p:cNvSpPr/>
          <p:nvPr/>
        </p:nvSpPr>
        <p:spPr>
          <a:xfrm>
            <a:off x="8604098" y="3667984"/>
            <a:ext cx="195544"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73"/>
          <p:cNvSpPr/>
          <p:nvPr/>
        </p:nvSpPr>
        <p:spPr>
          <a:xfrm>
            <a:off x="8715776" y="3846329"/>
            <a:ext cx="146441"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Rectangle 74"/>
          <p:cNvSpPr/>
          <p:nvPr/>
        </p:nvSpPr>
        <p:spPr>
          <a:xfrm>
            <a:off x="8857002" y="3846329"/>
            <a:ext cx="130363"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Rectangle 75"/>
          <p:cNvSpPr/>
          <p:nvPr/>
        </p:nvSpPr>
        <p:spPr>
          <a:xfrm>
            <a:off x="8980412" y="3846329"/>
            <a:ext cx="48669"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Rectangle 76"/>
          <p:cNvSpPr/>
          <p:nvPr/>
        </p:nvSpPr>
        <p:spPr>
          <a:xfrm>
            <a:off x="8778785" y="3899833"/>
            <a:ext cx="81260"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Rectangle 77"/>
          <p:cNvSpPr/>
          <p:nvPr/>
        </p:nvSpPr>
        <p:spPr>
          <a:xfrm>
            <a:off x="8632778" y="3899833"/>
            <a:ext cx="146441"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p:cNvSpPr/>
          <p:nvPr/>
        </p:nvSpPr>
        <p:spPr>
          <a:xfrm>
            <a:off x="8947822" y="3899833"/>
            <a:ext cx="81259"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Rectangle 79"/>
          <p:cNvSpPr/>
          <p:nvPr/>
        </p:nvSpPr>
        <p:spPr>
          <a:xfrm>
            <a:off x="8862217" y="3899833"/>
            <a:ext cx="97772"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Right Arrow 82"/>
          <p:cNvSpPr/>
          <p:nvPr/>
        </p:nvSpPr>
        <p:spPr>
          <a:xfrm rot="5400000">
            <a:off x="8793554" y="3496804"/>
            <a:ext cx="97347" cy="651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Right Arrow 83"/>
          <p:cNvSpPr/>
          <p:nvPr/>
        </p:nvSpPr>
        <p:spPr>
          <a:xfrm rot="5400000">
            <a:off x="8793554" y="3728653"/>
            <a:ext cx="97347" cy="651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TextBox 27"/>
          <p:cNvSpPr txBox="1">
            <a:spLocks noChangeArrowheads="1"/>
          </p:cNvSpPr>
          <p:nvPr/>
        </p:nvSpPr>
        <p:spPr bwMode="auto">
          <a:xfrm>
            <a:off x="8392476" y="3382630"/>
            <a:ext cx="115154" cy="496051"/>
          </a:xfrm>
          <a:prstGeom prst="rect">
            <a:avLst/>
          </a:prstGeom>
          <a:noFill/>
          <a:ln w="9525">
            <a:noFill/>
            <a:miter lim="800000"/>
            <a:headEnd/>
            <a:tailEnd/>
          </a:ln>
        </p:spPr>
        <p:txBody>
          <a:bodyPr>
            <a:spAutoFit/>
          </a:bodyPr>
          <a:lstStyle/>
          <a:p>
            <a:endParaRPr lang="en-US" b="1" i="1" dirty="0"/>
          </a:p>
        </p:txBody>
      </p:sp>
      <p:sp>
        <p:nvSpPr>
          <p:cNvPr id="86" name="TextBox 28"/>
          <p:cNvSpPr txBox="1">
            <a:spLocks noChangeArrowheads="1"/>
          </p:cNvSpPr>
          <p:nvPr/>
        </p:nvSpPr>
        <p:spPr bwMode="auto">
          <a:xfrm>
            <a:off x="8392476" y="3599246"/>
            <a:ext cx="115154" cy="496051"/>
          </a:xfrm>
          <a:prstGeom prst="rect">
            <a:avLst/>
          </a:prstGeom>
          <a:noFill/>
          <a:ln w="9525">
            <a:noFill/>
            <a:miter lim="800000"/>
            <a:headEnd/>
            <a:tailEnd/>
          </a:ln>
        </p:spPr>
        <p:txBody>
          <a:bodyPr>
            <a:spAutoFit/>
          </a:bodyPr>
          <a:lstStyle/>
          <a:p>
            <a:endParaRPr lang="en-US" b="1" i="1" dirty="0"/>
          </a:p>
        </p:txBody>
      </p:sp>
      <p:sp>
        <p:nvSpPr>
          <p:cNvPr id="87" name="TextBox 29"/>
          <p:cNvSpPr txBox="1">
            <a:spLocks noChangeArrowheads="1"/>
          </p:cNvSpPr>
          <p:nvPr/>
        </p:nvSpPr>
        <p:spPr bwMode="auto">
          <a:xfrm>
            <a:off x="8392476" y="3828495"/>
            <a:ext cx="94295" cy="496051"/>
          </a:xfrm>
          <a:prstGeom prst="rect">
            <a:avLst/>
          </a:prstGeom>
          <a:noFill/>
          <a:ln w="9525">
            <a:noFill/>
            <a:miter lim="800000"/>
            <a:headEnd/>
            <a:tailEnd/>
          </a:ln>
        </p:spPr>
        <p:txBody>
          <a:bodyPr>
            <a:spAutoFit/>
          </a:bodyPr>
          <a:lstStyle/>
          <a:p>
            <a:endParaRPr lang="en-US" b="1" i="1" dirty="0"/>
          </a:p>
        </p:txBody>
      </p:sp>
      <p:sp>
        <p:nvSpPr>
          <p:cNvPr id="88" name="TextBox 30"/>
          <p:cNvSpPr txBox="1">
            <a:spLocks noChangeArrowheads="1"/>
          </p:cNvSpPr>
          <p:nvPr/>
        </p:nvSpPr>
        <p:spPr bwMode="auto">
          <a:xfrm rot="5400000">
            <a:off x="8384987" y="3502443"/>
            <a:ext cx="93632" cy="496051"/>
          </a:xfrm>
          <a:prstGeom prst="rect">
            <a:avLst/>
          </a:prstGeom>
          <a:noFill/>
          <a:ln w="9525">
            <a:noFill/>
            <a:miter lim="800000"/>
            <a:headEnd/>
            <a:tailEnd/>
          </a:ln>
        </p:spPr>
        <p:txBody>
          <a:bodyPr>
            <a:spAutoFit/>
          </a:bodyPr>
          <a:lstStyle/>
          <a:p>
            <a:endParaRPr lang="en-US" b="1" dirty="0"/>
          </a:p>
        </p:txBody>
      </p:sp>
      <p:sp>
        <p:nvSpPr>
          <p:cNvPr id="89" name="Rectangle 88"/>
          <p:cNvSpPr/>
          <p:nvPr/>
        </p:nvSpPr>
        <p:spPr>
          <a:xfrm>
            <a:off x="7153872" y="3451935"/>
            <a:ext cx="407167"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Rectangle 89"/>
          <p:cNvSpPr/>
          <p:nvPr/>
        </p:nvSpPr>
        <p:spPr>
          <a:xfrm>
            <a:off x="7153872" y="3523273"/>
            <a:ext cx="407167"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 name="Group 5"/>
          <p:cNvGrpSpPr/>
          <p:nvPr/>
        </p:nvGrpSpPr>
        <p:grpSpPr>
          <a:xfrm>
            <a:off x="6659748" y="5535714"/>
            <a:ext cx="1528767" cy="104628"/>
            <a:chOff x="6659748" y="5535714"/>
            <a:chExt cx="1528767" cy="104628"/>
          </a:xfrm>
        </p:grpSpPr>
        <p:sp>
          <p:nvSpPr>
            <p:cNvPr id="91" name="Rectangle 90"/>
            <p:cNvSpPr/>
            <p:nvPr/>
          </p:nvSpPr>
          <p:spPr>
            <a:xfrm>
              <a:off x="6659748" y="5535715"/>
              <a:ext cx="1528767" cy="1046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7124311" y="5535715"/>
              <a:ext cx="197945" cy="1046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Rectangle 92"/>
            <p:cNvSpPr/>
            <p:nvPr/>
          </p:nvSpPr>
          <p:spPr>
            <a:xfrm>
              <a:off x="7082960" y="5535715"/>
              <a:ext cx="112993" cy="104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7809556" y="5538614"/>
              <a:ext cx="256348" cy="101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Rectangle 94"/>
            <p:cNvSpPr/>
            <p:nvPr/>
          </p:nvSpPr>
          <p:spPr>
            <a:xfrm>
              <a:off x="7849958" y="5535714"/>
              <a:ext cx="134687" cy="104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99" name="Straight Arrow Connector 98"/>
          <p:cNvCxnSpPr/>
          <p:nvPr/>
        </p:nvCxnSpPr>
        <p:spPr>
          <a:xfrm flipH="1">
            <a:off x="2417917" y="3873431"/>
            <a:ext cx="1433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3113838" y="3201041"/>
            <a:ext cx="407167"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Rectangle 103"/>
          <p:cNvSpPr/>
          <p:nvPr/>
        </p:nvSpPr>
        <p:spPr>
          <a:xfrm>
            <a:off x="3113838" y="3272379"/>
            <a:ext cx="407167"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Rectangle 104"/>
          <p:cNvSpPr/>
          <p:nvPr/>
        </p:nvSpPr>
        <p:spPr>
          <a:xfrm>
            <a:off x="4261031" y="3201041"/>
            <a:ext cx="407167"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Rectangle 105"/>
          <p:cNvSpPr/>
          <p:nvPr/>
        </p:nvSpPr>
        <p:spPr>
          <a:xfrm>
            <a:off x="4261031" y="3272379"/>
            <a:ext cx="407167"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a:off x="2366399" y="3971159"/>
            <a:ext cx="211623"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Rectangle 109"/>
          <p:cNvSpPr/>
          <p:nvPr/>
        </p:nvSpPr>
        <p:spPr>
          <a:xfrm>
            <a:off x="2363357" y="4024663"/>
            <a:ext cx="211622"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2201707" y="4203008"/>
            <a:ext cx="81259" cy="2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a:xfrm>
            <a:off x="2170854" y="3971159"/>
            <a:ext cx="195544"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Rectangle 112"/>
          <p:cNvSpPr/>
          <p:nvPr/>
        </p:nvSpPr>
        <p:spPr>
          <a:xfrm>
            <a:off x="2170854" y="4024663"/>
            <a:ext cx="195544"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Rectangle 113"/>
          <p:cNvSpPr/>
          <p:nvPr/>
        </p:nvSpPr>
        <p:spPr>
          <a:xfrm>
            <a:off x="2282532" y="4203008"/>
            <a:ext cx="146441"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Rectangle 114"/>
          <p:cNvSpPr/>
          <p:nvPr/>
        </p:nvSpPr>
        <p:spPr>
          <a:xfrm>
            <a:off x="2423758" y="4203008"/>
            <a:ext cx="130363" cy="278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Rectangle 115"/>
          <p:cNvSpPr/>
          <p:nvPr/>
        </p:nvSpPr>
        <p:spPr>
          <a:xfrm>
            <a:off x="2547168" y="4203008"/>
            <a:ext cx="48669"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Right Arrow 123"/>
          <p:cNvSpPr/>
          <p:nvPr/>
        </p:nvSpPr>
        <p:spPr>
          <a:xfrm rot="5400000">
            <a:off x="2360310" y="4085332"/>
            <a:ext cx="97347" cy="6518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5" name="TextBox 27"/>
          <p:cNvSpPr txBox="1">
            <a:spLocks noChangeArrowheads="1"/>
          </p:cNvSpPr>
          <p:nvPr/>
        </p:nvSpPr>
        <p:spPr bwMode="auto">
          <a:xfrm>
            <a:off x="3447567" y="3379386"/>
            <a:ext cx="115154" cy="496051"/>
          </a:xfrm>
          <a:prstGeom prst="rect">
            <a:avLst/>
          </a:prstGeom>
          <a:noFill/>
          <a:ln w="9525">
            <a:noFill/>
            <a:miter lim="800000"/>
            <a:headEnd/>
            <a:tailEnd/>
          </a:ln>
        </p:spPr>
        <p:txBody>
          <a:bodyPr>
            <a:spAutoFit/>
          </a:bodyPr>
          <a:lstStyle/>
          <a:p>
            <a:endParaRPr lang="en-US" b="1" i="1" dirty="0"/>
          </a:p>
        </p:txBody>
      </p:sp>
      <p:sp>
        <p:nvSpPr>
          <p:cNvPr id="126" name="TextBox 28"/>
          <p:cNvSpPr txBox="1">
            <a:spLocks noChangeArrowheads="1"/>
          </p:cNvSpPr>
          <p:nvPr/>
        </p:nvSpPr>
        <p:spPr bwMode="auto">
          <a:xfrm>
            <a:off x="3447567" y="3596002"/>
            <a:ext cx="115154" cy="496051"/>
          </a:xfrm>
          <a:prstGeom prst="rect">
            <a:avLst/>
          </a:prstGeom>
          <a:noFill/>
          <a:ln w="9525">
            <a:noFill/>
            <a:miter lim="800000"/>
            <a:headEnd/>
            <a:tailEnd/>
          </a:ln>
        </p:spPr>
        <p:txBody>
          <a:bodyPr>
            <a:spAutoFit/>
          </a:bodyPr>
          <a:lstStyle/>
          <a:p>
            <a:endParaRPr lang="en-US" b="1" i="1" dirty="0"/>
          </a:p>
        </p:txBody>
      </p:sp>
      <p:sp>
        <p:nvSpPr>
          <p:cNvPr id="127" name="TextBox 29"/>
          <p:cNvSpPr txBox="1">
            <a:spLocks noChangeArrowheads="1"/>
          </p:cNvSpPr>
          <p:nvPr/>
        </p:nvSpPr>
        <p:spPr bwMode="auto">
          <a:xfrm>
            <a:off x="3447567" y="3825251"/>
            <a:ext cx="94295" cy="496051"/>
          </a:xfrm>
          <a:prstGeom prst="rect">
            <a:avLst/>
          </a:prstGeom>
          <a:noFill/>
          <a:ln w="9525">
            <a:noFill/>
            <a:miter lim="800000"/>
            <a:headEnd/>
            <a:tailEnd/>
          </a:ln>
        </p:spPr>
        <p:txBody>
          <a:bodyPr>
            <a:spAutoFit/>
          </a:bodyPr>
          <a:lstStyle/>
          <a:p>
            <a:endParaRPr lang="en-US" b="1" i="1" dirty="0"/>
          </a:p>
        </p:txBody>
      </p:sp>
      <p:sp>
        <p:nvSpPr>
          <p:cNvPr id="128" name="TextBox 30"/>
          <p:cNvSpPr txBox="1">
            <a:spLocks noChangeArrowheads="1"/>
          </p:cNvSpPr>
          <p:nvPr/>
        </p:nvSpPr>
        <p:spPr bwMode="auto">
          <a:xfrm rot="5400000">
            <a:off x="3440078" y="3499199"/>
            <a:ext cx="93632" cy="496051"/>
          </a:xfrm>
          <a:prstGeom prst="rect">
            <a:avLst/>
          </a:prstGeom>
          <a:noFill/>
          <a:ln w="9525">
            <a:noFill/>
            <a:miter lim="800000"/>
            <a:headEnd/>
            <a:tailEnd/>
          </a:ln>
        </p:spPr>
        <p:txBody>
          <a:bodyPr>
            <a:spAutoFit/>
          </a:bodyPr>
          <a:lstStyle/>
          <a:p>
            <a:endParaRPr lang="en-US" b="1" dirty="0"/>
          </a:p>
        </p:txBody>
      </p:sp>
      <p:sp>
        <p:nvSpPr>
          <p:cNvPr id="129" name="Rectangle 128"/>
          <p:cNvSpPr/>
          <p:nvPr/>
        </p:nvSpPr>
        <p:spPr>
          <a:xfrm>
            <a:off x="2208963" y="3448691"/>
            <a:ext cx="407167"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0" name="Rectangle 129"/>
          <p:cNvSpPr/>
          <p:nvPr/>
        </p:nvSpPr>
        <p:spPr>
          <a:xfrm>
            <a:off x="2208963" y="3520029"/>
            <a:ext cx="407167" cy="278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oup 2"/>
          <p:cNvGrpSpPr/>
          <p:nvPr/>
        </p:nvGrpSpPr>
        <p:grpSpPr>
          <a:xfrm>
            <a:off x="1734292" y="5522741"/>
            <a:ext cx="1528767" cy="104628"/>
            <a:chOff x="1734292" y="5522741"/>
            <a:chExt cx="1528767" cy="104628"/>
          </a:xfrm>
        </p:grpSpPr>
        <p:sp>
          <p:nvSpPr>
            <p:cNvPr id="131" name="Rectangle 130"/>
            <p:cNvSpPr/>
            <p:nvPr/>
          </p:nvSpPr>
          <p:spPr>
            <a:xfrm>
              <a:off x="1734292" y="5522742"/>
              <a:ext cx="1528767" cy="1046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Rectangle 131"/>
            <p:cNvSpPr/>
            <p:nvPr/>
          </p:nvSpPr>
          <p:spPr>
            <a:xfrm>
              <a:off x="2282532" y="5522742"/>
              <a:ext cx="114268" cy="1046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Rectangle 132"/>
            <p:cNvSpPr/>
            <p:nvPr/>
          </p:nvSpPr>
          <p:spPr>
            <a:xfrm>
              <a:off x="1816605" y="5522742"/>
              <a:ext cx="112993" cy="104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4" name="Rectangle 133"/>
            <p:cNvSpPr/>
            <p:nvPr/>
          </p:nvSpPr>
          <p:spPr>
            <a:xfrm>
              <a:off x="3015646" y="5525641"/>
              <a:ext cx="124801" cy="1017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5" name="Rectangle 134"/>
            <p:cNvSpPr/>
            <p:nvPr/>
          </p:nvSpPr>
          <p:spPr>
            <a:xfrm>
              <a:off x="2615688" y="5522741"/>
              <a:ext cx="134687" cy="104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1"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188609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4098"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56458" t="13420" r="8760" b="50133"/>
          <a:stretch/>
        </p:blipFill>
        <p:spPr bwMode="auto">
          <a:xfrm>
            <a:off x="7785899" y="488783"/>
            <a:ext cx="1738370" cy="1506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2486" t="13523" r="51958" b="50435"/>
          <a:stretch/>
        </p:blipFill>
        <p:spPr bwMode="auto">
          <a:xfrm>
            <a:off x="937908" y="984939"/>
            <a:ext cx="4820701" cy="40417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1336" t="54801" r="52078" b="8258"/>
          <a:stretch/>
        </p:blipFill>
        <p:spPr bwMode="auto">
          <a:xfrm>
            <a:off x="7761065" y="2269547"/>
            <a:ext cx="1763203" cy="1472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55771" t="53708" r="8159" b="9351"/>
          <a:stretch/>
        </p:blipFill>
        <p:spPr bwMode="auto">
          <a:xfrm>
            <a:off x="7785898" y="4016233"/>
            <a:ext cx="1738370" cy="147251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de flecha"/>
          <p:cNvCxnSpPr>
            <a:stCxn id="6" idx="3"/>
          </p:cNvCxnSpPr>
          <p:nvPr/>
        </p:nvCxnSpPr>
        <p:spPr>
          <a:xfrm flipV="1">
            <a:off x="5758609" y="1497719"/>
            <a:ext cx="1770377" cy="15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a:stCxn id="6" idx="3"/>
          </p:cNvCxnSpPr>
          <p:nvPr/>
        </p:nvCxnSpPr>
        <p:spPr>
          <a:xfrm>
            <a:off x="5758609" y="3005802"/>
            <a:ext cx="183375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a:stCxn id="6" idx="3"/>
          </p:cNvCxnSpPr>
          <p:nvPr/>
        </p:nvCxnSpPr>
        <p:spPr>
          <a:xfrm>
            <a:off x="5758609" y="3005802"/>
            <a:ext cx="1770377" cy="15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9887317" y="2765171"/>
            <a:ext cx="1201739" cy="369332"/>
          </a:xfrm>
          <a:prstGeom prst="rect">
            <a:avLst/>
          </a:prstGeom>
          <a:noFill/>
        </p:spPr>
        <p:txBody>
          <a:bodyPr wrap="none" rtlCol="0">
            <a:spAutoFit/>
          </a:bodyPr>
          <a:lstStyle/>
          <a:p>
            <a:r>
              <a:rPr lang="en-US" dirty="0" smtClean="0"/>
              <a:t>RGB image</a:t>
            </a:r>
            <a:endParaRPr lang="en-US" dirty="0"/>
          </a:p>
        </p:txBody>
      </p:sp>
      <p:sp>
        <p:nvSpPr>
          <p:cNvPr id="14"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42719689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3079" name="Picture 7" descr="http://cs231n.github.io/assets/cnn/cn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870" y="438582"/>
            <a:ext cx="7498839" cy="266215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982232" y="2992095"/>
            <a:ext cx="3165739" cy="2860215"/>
            <a:chOff x="582545" y="2950967"/>
            <a:chExt cx="4769538" cy="4309232"/>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323" t="13615" r="74641" b="27280"/>
            <a:stretch/>
          </p:blipFill>
          <p:spPr bwMode="auto">
            <a:xfrm>
              <a:off x="1248129" y="3459986"/>
              <a:ext cx="2270235" cy="245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4 Conector recto de flecha"/>
            <p:cNvCxnSpPr/>
            <p:nvPr/>
          </p:nvCxnSpPr>
          <p:spPr>
            <a:xfrm flipH="1">
              <a:off x="888961" y="5935159"/>
              <a:ext cx="595496" cy="819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5 CuadroTexto"/>
            <p:cNvSpPr txBox="1"/>
            <p:nvPr/>
          </p:nvSpPr>
          <p:spPr>
            <a:xfrm>
              <a:off x="582545" y="6885621"/>
              <a:ext cx="542906" cy="369332"/>
            </a:xfrm>
            <a:prstGeom prst="rect">
              <a:avLst/>
            </a:prstGeom>
            <a:noFill/>
          </p:spPr>
          <p:txBody>
            <a:bodyPr wrap="none" rtlCol="0">
              <a:spAutoFit/>
            </a:bodyPr>
            <a:lstStyle/>
            <a:p>
              <a:r>
                <a:rPr lang="en-US" dirty="0" smtClean="0"/>
                <a:t>Red</a:t>
              </a:r>
              <a:endParaRPr lang="en-US" dirty="0"/>
            </a:p>
          </p:txBody>
        </p:sp>
        <p:cxnSp>
          <p:nvCxnSpPr>
            <p:cNvPr id="10" name="7 Conector recto de flecha"/>
            <p:cNvCxnSpPr/>
            <p:nvPr/>
          </p:nvCxnSpPr>
          <p:spPr>
            <a:xfrm>
              <a:off x="1841972" y="5945678"/>
              <a:ext cx="0" cy="819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8 CuadroTexto"/>
            <p:cNvSpPr txBox="1"/>
            <p:nvPr/>
          </p:nvSpPr>
          <p:spPr>
            <a:xfrm>
              <a:off x="1452925" y="6880361"/>
              <a:ext cx="760336" cy="369332"/>
            </a:xfrm>
            <a:prstGeom prst="rect">
              <a:avLst/>
            </a:prstGeom>
            <a:noFill/>
          </p:spPr>
          <p:txBody>
            <a:bodyPr wrap="none" rtlCol="0">
              <a:spAutoFit/>
            </a:bodyPr>
            <a:lstStyle/>
            <a:p>
              <a:r>
                <a:rPr lang="en-US" dirty="0" smtClean="0"/>
                <a:t>Green</a:t>
              </a:r>
              <a:endParaRPr lang="en-US" dirty="0"/>
            </a:p>
          </p:txBody>
        </p:sp>
        <p:cxnSp>
          <p:nvCxnSpPr>
            <p:cNvPr id="12" name="10 Conector recto de flecha"/>
            <p:cNvCxnSpPr/>
            <p:nvPr/>
          </p:nvCxnSpPr>
          <p:spPr>
            <a:xfrm>
              <a:off x="2283263" y="5971950"/>
              <a:ext cx="310217" cy="8198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1 CuadroTexto"/>
            <p:cNvSpPr txBox="1"/>
            <p:nvPr/>
          </p:nvSpPr>
          <p:spPr>
            <a:xfrm>
              <a:off x="2346327" y="6890867"/>
              <a:ext cx="599844" cy="369332"/>
            </a:xfrm>
            <a:prstGeom prst="rect">
              <a:avLst/>
            </a:prstGeom>
            <a:noFill/>
          </p:spPr>
          <p:txBody>
            <a:bodyPr wrap="none" rtlCol="0">
              <a:spAutoFit/>
            </a:bodyPr>
            <a:lstStyle/>
            <a:p>
              <a:r>
                <a:rPr lang="en-US" dirty="0" smtClean="0"/>
                <a:t>Blue</a:t>
              </a:r>
              <a:endParaRPr lang="en-US" dirty="0"/>
            </a:p>
          </p:txBody>
        </p:sp>
        <p:sp>
          <p:nvSpPr>
            <p:cNvPr id="14" name="12 CuadroTexto"/>
            <p:cNvSpPr txBox="1"/>
            <p:nvPr/>
          </p:nvSpPr>
          <p:spPr>
            <a:xfrm>
              <a:off x="1027411" y="2950967"/>
              <a:ext cx="3702552" cy="369332"/>
            </a:xfrm>
            <a:prstGeom prst="rect">
              <a:avLst/>
            </a:prstGeom>
            <a:noFill/>
          </p:spPr>
          <p:txBody>
            <a:bodyPr wrap="none" rtlCol="0">
              <a:spAutoFit/>
            </a:bodyPr>
            <a:lstStyle/>
            <a:p>
              <a:r>
                <a:rPr lang="en-US" b="1" dirty="0" smtClean="0"/>
                <a:t>Deep </a:t>
              </a:r>
              <a:r>
                <a:rPr lang="en-US" dirty="0" smtClean="0"/>
                <a:t>of the layer = 3 (the 3 channels)</a:t>
              </a:r>
              <a:endParaRPr lang="en-US" dirty="0"/>
            </a:p>
          </p:txBody>
        </p:sp>
        <p:sp>
          <p:nvSpPr>
            <p:cNvPr id="15" name="13 CuadroTexto"/>
            <p:cNvSpPr txBox="1"/>
            <p:nvPr/>
          </p:nvSpPr>
          <p:spPr>
            <a:xfrm>
              <a:off x="3628726" y="4171663"/>
              <a:ext cx="1723357" cy="369332"/>
            </a:xfrm>
            <a:prstGeom prst="rect">
              <a:avLst/>
            </a:prstGeom>
            <a:noFill/>
          </p:spPr>
          <p:txBody>
            <a:bodyPr wrap="none" rtlCol="0">
              <a:spAutoFit/>
            </a:bodyPr>
            <a:lstStyle/>
            <a:p>
              <a:r>
                <a:rPr lang="en-US" b="1" dirty="0" smtClean="0"/>
                <a:t>Height</a:t>
              </a:r>
              <a:r>
                <a:rPr lang="en-US" dirty="0" smtClean="0"/>
                <a:t> = X pixels</a:t>
              </a:r>
              <a:endParaRPr lang="en-US" dirty="0"/>
            </a:p>
          </p:txBody>
        </p:sp>
        <p:sp>
          <p:nvSpPr>
            <p:cNvPr id="16" name="15 CuadroTexto"/>
            <p:cNvSpPr txBox="1"/>
            <p:nvPr/>
          </p:nvSpPr>
          <p:spPr>
            <a:xfrm>
              <a:off x="3006606" y="5586852"/>
              <a:ext cx="1767792" cy="369332"/>
            </a:xfrm>
            <a:prstGeom prst="rect">
              <a:avLst/>
            </a:prstGeom>
            <a:noFill/>
          </p:spPr>
          <p:txBody>
            <a:bodyPr wrap="none" rtlCol="0">
              <a:spAutoFit/>
            </a:bodyPr>
            <a:lstStyle/>
            <a:p>
              <a:r>
                <a:rPr lang="en-US" b="1" dirty="0" smtClean="0"/>
                <a:t>Weight</a:t>
              </a:r>
              <a:r>
                <a:rPr lang="en-US" dirty="0" smtClean="0"/>
                <a:t> = </a:t>
              </a:r>
              <a:r>
                <a:rPr lang="en-US" dirty="0"/>
                <a:t>Y</a:t>
              </a:r>
              <a:r>
                <a:rPr lang="en-US" dirty="0" smtClean="0"/>
                <a:t> pixels</a:t>
              </a:r>
              <a:endParaRPr lang="en-US" dirty="0"/>
            </a:p>
          </p:txBody>
        </p:sp>
      </p:grpSp>
      <p:sp>
        <p:nvSpPr>
          <p:cNvPr id="17"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307127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s://developer.nvidia.com/sites/default/files/pictures/2018/convolutional_neural_network.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0869" y="585327"/>
            <a:ext cx="11494438" cy="519302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7"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7507429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4098"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56458" t="13420" r="8760" b="50133"/>
          <a:stretch/>
        </p:blipFill>
        <p:spPr bwMode="auto">
          <a:xfrm>
            <a:off x="7785899" y="488783"/>
            <a:ext cx="1738370" cy="1506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2486" t="13523" r="51958" b="50435"/>
          <a:stretch/>
        </p:blipFill>
        <p:spPr bwMode="auto">
          <a:xfrm>
            <a:off x="937908" y="984939"/>
            <a:ext cx="4820701" cy="40417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1336" t="54801" r="52078" b="8258"/>
          <a:stretch/>
        </p:blipFill>
        <p:spPr bwMode="auto">
          <a:xfrm>
            <a:off x="7761065" y="2269547"/>
            <a:ext cx="1763203" cy="14725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gb decomposition 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55771" t="53708" r="8159" b="9351"/>
          <a:stretch/>
        </p:blipFill>
        <p:spPr bwMode="auto">
          <a:xfrm>
            <a:off x="7785898" y="4016233"/>
            <a:ext cx="1738370" cy="147251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3 Conector recto de flecha"/>
          <p:cNvCxnSpPr>
            <a:stCxn id="6" idx="3"/>
          </p:cNvCxnSpPr>
          <p:nvPr/>
        </p:nvCxnSpPr>
        <p:spPr>
          <a:xfrm flipV="1">
            <a:off x="5758609" y="1497719"/>
            <a:ext cx="1770377" cy="15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a:stCxn id="6" idx="3"/>
          </p:cNvCxnSpPr>
          <p:nvPr/>
        </p:nvCxnSpPr>
        <p:spPr>
          <a:xfrm>
            <a:off x="5758609" y="3005802"/>
            <a:ext cx="183375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a:stCxn id="6" idx="3"/>
          </p:cNvCxnSpPr>
          <p:nvPr/>
        </p:nvCxnSpPr>
        <p:spPr>
          <a:xfrm>
            <a:off x="5758609" y="3005802"/>
            <a:ext cx="1770377" cy="15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9887317" y="2765171"/>
            <a:ext cx="1201739" cy="369332"/>
          </a:xfrm>
          <a:prstGeom prst="rect">
            <a:avLst/>
          </a:prstGeom>
          <a:noFill/>
        </p:spPr>
        <p:txBody>
          <a:bodyPr wrap="none" rtlCol="0">
            <a:spAutoFit/>
          </a:bodyPr>
          <a:lstStyle/>
          <a:p>
            <a:r>
              <a:rPr lang="en-US" dirty="0" smtClean="0"/>
              <a:t>RGB image</a:t>
            </a:r>
            <a:endParaRPr lang="en-US" dirty="0"/>
          </a:p>
        </p:txBody>
      </p:sp>
      <p:sp>
        <p:nvSpPr>
          <p:cNvPr id="14"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5879664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cxnSp>
        <p:nvCxnSpPr>
          <p:cNvPr id="4" name="3 Conector recto de flecha"/>
          <p:cNvCxnSpPr/>
          <p:nvPr/>
        </p:nvCxnSpPr>
        <p:spPr>
          <a:xfrm flipV="1">
            <a:off x="5309433" y="1401467"/>
            <a:ext cx="1770377" cy="15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8 Conector recto de flecha"/>
          <p:cNvCxnSpPr/>
          <p:nvPr/>
        </p:nvCxnSpPr>
        <p:spPr>
          <a:xfrm>
            <a:off x="5309433" y="2909550"/>
            <a:ext cx="183375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10 Conector recto de flecha"/>
          <p:cNvCxnSpPr/>
          <p:nvPr/>
        </p:nvCxnSpPr>
        <p:spPr>
          <a:xfrm>
            <a:off x="5309433" y="2909550"/>
            <a:ext cx="1770377" cy="15080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97" y="1605026"/>
            <a:ext cx="3920700" cy="2609048"/>
          </a:xfrm>
          <a:prstGeom prst="rect">
            <a:avLst/>
          </a:prstGeom>
        </p:spPr>
      </p:pic>
      <p:sp>
        <p:nvSpPr>
          <p:cNvPr id="3" name="TextBox 2"/>
          <p:cNvSpPr txBox="1"/>
          <p:nvPr/>
        </p:nvSpPr>
        <p:spPr>
          <a:xfrm>
            <a:off x="8818651" y="3788642"/>
            <a:ext cx="343364" cy="369332"/>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7858408" y="1138924"/>
            <a:ext cx="2248757" cy="369332"/>
          </a:xfrm>
          <a:prstGeom prst="rect">
            <a:avLst/>
          </a:prstGeom>
          <a:noFill/>
        </p:spPr>
        <p:txBody>
          <a:bodyPr wrap="none" rtlCol="0">
            <a:spAutoFit/>
          </a:bodyPr>
          <a:lstStyle/>
          <a:p>
            <a:r>
              <a:rPr lang="en-US" dirty="0" smtClean="0"/>
              <a:t>SFS profile 0,0,0,…,0,1</a:t>
            </a:r>
            <a:endParaRPr lang="en-US" dirty="0"/>
          </a:p>
        </p:txBody>
      </p:sp>
      <p:sp>
        <p:nvSpPr>
          <p:cNvPr id="15" name="TextBox 14"/>
          <p:cNvSpPr txBox="1"/>
          <p:nvPr/>
        </p:nvSpPr>
        <p:spPr>
          <a:xfrm>
            <a:off x="7865955" y="2712706"/>
            <a:ext cx="2248757" cy="369332"/>
          </a:xfrm>
          <a:prstGeom prst="rect">
            <a:avLst/>
          </a:prstGeom>
          <a:noFill/>
        </p:spPr>
        <p:txBody>
          <a:bodyPr wrap="none" rtlCol="0">
            <a:spAutoFit/>
          </a:bodyPr>
          <a:lstStyle/>
          <a:p>
            <a:r>
              <a:rPr lang="en-US" dirty="0" smtClean="0"/>
              <a:t>SFS profile 0,0,0,…,0,2</a:t>
            </a:r>
            <a:endParaRPr lang="en-US" dirty="0"/>
          </a:p>
        </p:txBody>
      </p:sp>
      <p:sp>
        <p:nvSpPr>
          <p:cNvPr id="16" name="TextBox 15"/>
          <p:cNvSpPr txBox="1"/>
          <p:nvPr/>
        </p:nvSpPr>
        <p:spPr>
          <a:xfrm>
            <a:off x="7864448" y="4195970"/>
            <a:ext cx="2248757" cy="369332"/>
          </a:xfrm>
          <a:prstGeom prst="rect">
            <a:avLst/>
          </a:prstGeom>
          <a:noFill/>
        </p:spPr>
        <p:txBody>
          <a:bodyPr wrap="none" rtlCol="0">
            <a:spAutoFit/>
          </a:bodyPr>
          <a:lstStyle/>
          <a:p>
            <a:r>
              <a:rPr lang="en-US" dirty="0" smtClean="0"/>
              <a:t>SFS profile 1,2,2,…,2,2</a:t>
            </a:r>
            <a:endParaRPr lang="en-US" dirty="0"/>
          </a:p>
        </p:txBody>
      </p:sp>
      <p:sp>
        <p:nvSpPr>
          <p:cNvPr id="5" name="TextBox 4"/>
          <p:cNvSpPr txBox="1"/>
          <p:nvPr/>
        </p:nvSpPr>
        <p:spPr>
          <a:xfrm>
            <a:off x="987845" y="405216"/>
            <a:ext cx="1573636" cy="369332"/>
          </a:xfrm>
          <a:prstGeom prst="rect">
            <a:avLst/>
          </a:prstGeom>
          <a:noFill/>
        </p:spPr>
        <p:txBody>
          <a:bodyPr wrap="none" rtlCol="0">
            <a:spAutoFit/>
          </a:bodyPr>
          <a:lstStyle/>
          <a:p>
            <a:r>
              <a:rPr lang="en-US" dirty="0" smtClean="0">
                <a:solidFill>
                  <a:srgbClr val="FF0000"/>
                </a:solidFill>
                <a:latin typeface="Arial Black" panose="020B0A04020102020204" pitchFamily="34" charset="0"/>
              </a:rPr>
              <a:t>By analogy</a:t>
            </a:r>
            <a:endParaRPr lang="en-US" dirty="0">
              <a:solidFill>
                <a:srgbClr val="FF0000"/>
              </a:solidFill>
              <a:latin typeface="Arial Black" panose="020B0A04020102020204" pitchFamily="34" charset="0"/>
            </a:endParaRPr>
          </a:p>
        </p:txBody>
      </p:sp>
      <p:cxnSp>
        <p:nvCxnSpPr>
          <p:cNvPr id="18" name="Straight Connector 17"/>
          <p:cNvCxnSpPr/>
          <p:nvPr/>
        </p:nvCxnSpPr>
        <p:spPr>
          <a:xfrm>
            <a:off x="7894292" y="2098587"/>
            <a:ext cx="215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7885568" y="1682125"/>
            <a:ext cx="2199992" cy="416460"/>
          </a:xfrm>
          <a:custGeom>
            <a:avLst/>
            <a:gdLst>
              <a:gd name="connsiteX0" fmla="*/ 0 w 2199992"/>
              <a:gd name="connsiteY0" fmla="*/ 416460 h 416460"/>
              <a:gd name="connsiteX1" fmla="*/ 63374 w 2199992"/>
              <a:gd name="connsiteY1" fmla="*/ 289711 h 416460"/>
              <a:gd name="connsiteX2" fmla="*/ 72428 w 2199992"/>
              <a:gd name="connsiteY2" fmla="*/ 253497 h 416460"/>
              <a:gd name="connsiteX3" fmla="*/ 126748 w 2199992"/>
              <a:gd name="connsiteY3" fmla="*/ 217283 h 416460"/>
              <a:gd name="connsiteX4" fmla="*/ 153909 w 2199992"/>
              <a:gd name="connsiteY4" fmla="*/ 135802 h 416460"/>
              <a:gd name="connsiteX5" fmla="*/ 162962 w 2199992"/>
              <a:gd name="connsiteY5" fmla="*/ 108642 h 416460"/>
              <a:gd name="connsiteX6" fmla="*/ 172016 w 2199992"/>
              <a:gd name="connsiteY6" fmla="*/ 45268 h 416460"/>
              <a:gd name="connsiteX7" fmla="*/ 226336 w 2199992"/>
              <a:gd name="connsiteY7" fmla="*/ 0 h 416460"/>
              <a:gd name="connsiteX8" fmla="*/ 253497 w 2199992"/>
              <a:gd name="connsiteY8" fmla="*/ 54321 h 416460"/>
              <a:gd name="connsiteX9" fmla="*/ 271604 w 2199992"/>
              <a:gd name="connsiteY9" fmla="*/ 81481 h 416460"/>
              <a:gd name="connsiteX10" fmla="*/ 280657 w 2199992"/>
              <a:gd name="connsiteY10" fmla="*/ 108642 h 416460"/>
              <a:gd name="connsiteX11" fmla="*/ 289711 w 2199992"/>
              <a:gd name="connsiteY11" fmla="*/ 144856 h 416460"/>
              <a:gd name="connsiteX12" fmla="*/ 307818 w 2199992"/>
              <a:gd name="connsiteY12" fmla="*/ 172016 h 416460"/>
              <a:gd name="connsiteX13" fmla="*/ 325925 w 2199992"/>
              <a:gd name="connsiteY13" fmla="*/ 226337 h 416460"/>
              <a:gd name="connsiteX14" fmla="*/ 353085 w 2199992"/>
              <a:gd name="connsiteY14" fmla="*/ 280658 h 416460"/>
              <a:gd name="connsiteX15" fmla="*/ 380245 w 2199992"/>
              <a:gd name="connsiteY15" fmla="*/ 289711 h 416460"/>
              <a:gd name="connsiteX16" fmla="*/ 461727 w 2199992"/>
              <a:gd name="connsiteY16" fmla="*/ 298765 h 416460"/>
              <a:gd name="connsiteX17" fmla="*/ 488887 w 2199992"/>
              <a:gd name="connsiteY17" fmla="*/ 325925 h 416460"/>
              <a:gd name="connsiteX18" fmla="*/ 497940 w 2199992"/>
              <a:gd name="connsiteY18" fmla="*/ 353085 h 416460"/>
              <a:gd name="connsiteX19" fmla="*/ 525101 w 2199992"/>
              <a:gd name="connsiteY19" fmla="*/ 371192 h 416460"/>
              <a:gd name="connsiteX20" fmla="*/ 579422 w 2199992"/>
              <a:gd name="connsiteY20" fmla="*/ 353085 h 416460"/>
              <a:gd name="connsiteX21" fmla="*/ 624689 w 2199992"/>
              <a:gd name="connsiteY21" fmla="*/ 316872 h 416460"/>
              <a:gd name="connsiteX22" fmla="*/ 651849 w 2199992"/>
              <a:gd name="connsiteY22" fmla="*/ 217283 h 416460"/>
              <a:gd name="connsiteX23" fmla="*/ 660903 w 2199992"/>
              <a:gd name="connsiteY23" fmla="*/ 181070 h 416460"/>
              <a:gd name="connsiteX24" fmla="*/ 669956 w 2199992"/>
              <a:gd name="connsiteY24" fmla="*/ 153909 h 416460"/>
              <a:gd name="connsiteX25" fmla="*/ 688063 w 2199992"/>
              <a:gd name="connsiteY25" fmla="*/ 117695 h 416460"/>
              <a:gd name="connsiteX26" fmla="*/ 715224 w 2199992"/>
              <a:gd name="connsiteY26" fmla="*/ 108642 h 416460"/>
              <a:gd name="connsiteX27" fmla="*/ 760491 w 2199992"/>
              <a:gd name="connsiteY27" fmla="*/ 117695 h 416460"/>
              <a:gd name="connsiteX28" fmla="*/ 778598 w 2199992"/>
              <a:gd name="connsiteY28" fmla="*/ 172016 h 416460"/>
              <a:gd name="connsiteX29" fmla="*/ 823865 w 2199992"/>
              <a:gd name="connsiteY29" fmla="*/ 226337 h 416460"/>
              <a:gd name="connsiteX30" fmla="*/ 923453 w 2199992"/>
              <a:gd name="connsiteY30" fmla="*/ 217283 h 416460"/>
              <a:gd name="connsiteX31" fmla="*/ 986828 w 2199992"/>
              <a:gd name="connsiteY31" fmla="*/ 298765 h 416460"/>
              <a:gd name="connsiteX32" fmla="*/ 1041148 w 2199992"/>
              <a:gd name="connsiteY32" fmla="*/ 316872 h 416460"/>
              <a:gd name="connsiteX33" fmla="*/ 1068309 w 2199992"/>
              <a:gd name="connsiteY33" fmla="*/ 325925 h 416460"/>
              <a:gd name="connsiteX34" fmla="*/ 1095469 w 2199992"/>
              <a:gd name="connsiteY34" fmla="*/ 316872 h 416460"/>
              <a:gd name="connsiteX35" fmla="*/ 1113576 w 2199992"/>
              <a:gd name="connsiteY35" fmla="*/ 262551 h 416460"/>
              <a:gd name="connsiteX36" fmla="*/ 1131683 w 2199992"/>
              <a:gd name="connsiteY36" fmla="*/ 235390 h 416460"/>
              <a:gd name="connsiteX37" fmla="*/ 1167897 w 2199992"/>
              <a:gd name="connsiteY37" fmla="*/ 190123 h 416460"/>
              <a:gd name="connsiteX38" fmla="*/ 1176950 w 2199992"/>
              <a:gd name="connsiteY38" fmla="*/ 162963 h 416460"/>
              <a:gd name="connsiteX39" fmla="*/ 1204111 w 2199992"/>
              <a:gd name="connsiteY39" fmla="*/ 153909 h 416460"/>
              <a:gd name="connsiteX40" fmla="*/ 1231271 w 2199992"/>
              <a:gd name="connsiteY40" fmla="*/ 135802 h 416460"/>
              <a:gd name="connsiteX41" fmla="*/ 1294645 w 2199992"/>
              <a:gd name="connsiteY41" fmla="*/ 108642 h 416460"/>
              <a:gd name="connsiteX42" fmla="*/ 1321806 w 2199992"/>
              <a:gd name="connsiteY42" fmla="*/ 81481 h 416460"/>
              <a:gd name="connsiteX43" fmla="*/ 1339913 w 2199992"/>
              <a:gd name="connsiteY43" fmla="*/ 54321 h 416460"/>
              <a:gd name="connsiteX44" fmla="*/ 1367073 w 2199992"/>
              <a:gd name="connsiteY44" fmla="*/ 45268 h 416460"/>
              <a:gd name="connsiteX45" fmla="*/ 1394234 w 2199992"/>
              <a:gd name="connsiteY45" fmla="*/ 54321 h 416460"/>
              <a:gd name="connsiteX46" fmla="*/ 1403287 w 2199992"/>
              <a:gd name="connsiteY46" fmla="*/ 90535 h 416460"/>
              <a:gd name="connsiteX47" fmla="*/ 1412340 w 2199992"/>
              <a:gd name="connsiteY47" fmla="*/ 117695 h 416460"/>
              <a:gd name="connsiteX48" fmla="*/ 1457608 w 2199992"/>
              <a:gd name="connsiteY48" fmla="*/ 172016 h 416460"/>
              <a:gd name="connsiteX49" fmla="*/ 1511929 w 2199992"/>
              <a:gd name="connsiteY49" fmla="*/ 181070 h 416460"/>
              <a:gd name="connsiteX50" fmla="*/ 1539089 w 2199992"/>
              <a:gd name="connsiteY50" fmla="*/ 199177 h 416460"/>
              <a:gd name="connsiteX51" fmla="*/ 1557196 w 2199992"/>
              <a:gd name="connsiteY51" fmla="*/ 226337 h 416460"/>
              <a:gd name="connsiteX52" fmla="*/ 1584356 w 2199992"/>
              <a:gd name="connsiteY52" fmla="*/ 235390 h 416460"/>
              <a:gd name="connsiteX53" fmla="*/ 1629624 w 2199992"/>
              <a:gd name="connsiteY53" fmla="*/ 199177 h 416460"/>
              <a:gd name="connsiteX54" fmla="*/ 1656784 w 2199992"/>
              <a:gd name="connsiteY54" fmla="*/ 226337 h 416460"/>
              <a:gd name="connsiteX55" fmla="*/ 1738265 w 2199992"/>
              <a:gd name="connsiteY55" fmla="*/ 271604 h 416460"/>
              <a:gd name="connsiteX56" fmla="*/ 1774479 w 2199992"/>
              <a:gd name="connsiteY56" fmla="*/ 262551 h 416460"/>
              <a:gd name="connsiteX57" fmla="*/ 1801639 w 2199992"/>
              <a:gd name="connsiteY57" fmla="*/ 253497 h 416460"/>
              <a:gd name="connsiteX58" fmla="*/ 1837853 w 2199992"/>
              <a:gd name="connsiteY58" fmla="*/ 307818 h 416460"/>
              <a:gd name="connsiteX59" fmla="*/ 1865014 w 2199992"/>
              <a:gd name="connsiteY59" fmla="*/ 334978 h 416460"/>
              <a:gd name="connsiteX60" fmla="*/ 1892174 w 2199992"/>
              <a:gd name="connsiteY60" fmla="*/ 344032 h 416460"/>
              <a:gd name="connsiteX61" fmla="*/ 1919335 w 2199992"/>
              <a:gd name="connsiteY61" fmla="*/ 362139 h 416460"/>
              <a:gd name="connsiteX62" fmla="*/ 1982709 w 2199992"/>
              <a:gd name="connsiteY62" fmla="*/ 353085 h 416460"/>
              <a:gd name="connsiteX63" fmla="*/ 2000816 w 2199992"/>
              <a:gd name="connsiteY63" fmla="*/ 298765 h 416460"/>
              <a:gd name="connsiteX64" fmla="*/ 2027976 w 2199992"/>
              <a:gd name="connsiteY64" fmla="*/ 271604 h 416460"/>
              <a:gd name="connsiteX65" fmla="*/ 2046083 w 2199992"/>
              <a:gd name="connsiteY65" fmla="*/ 244444 h 416460"/>
              <a:gd name="connsiteX66" fmla="*/ 2100404 w 2199992"/>
              <a:gd name="connsiteY66" fmla="*/ 217283 h 416460"/>
              <a:gd name="connsiteX67" fmla="*/ 2145671 w 2199992"/>
              <a:gd name="connsiteY67" fmla="*/ 226337 h 416460"/>
              <a:gd name="connsiteX68" fmla="*/ 2163778 w 2199992"/>
              <a:gd name="connsiteY68" fmla="*/ 253497 h 416460"/>
              <a:gd name="connsiteX69" fmla="*/ 2199992 w 2199992"/>
              <a:gd name="connsiteY69" fmla="*/ 262551 h 41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99992" h="416460">
                <a:moveTo>
                  <a:pt x="0" y="416460"/>
                </a:moveTo>
                <a:cubicBezTo>
                  <a:pt x="21125" y="374210"/>
                  <a:pt x="44189" y="332876"/>
                  <a:pt x="63374" y="289711"/>
                </a:cubicBezTo>
                <a:cubicBezTo>
                  <a:pt x="68428" y="278341"/>
                  <a:pt x="64234" y="262861"/>
                  <a:pt x="72428" y="253497"/>
                </a:cubicBezTo>
                <a:cubicBezTo>
                  <a:pt x="86758" y="237120"/>
                  <a:pt x="126748" y="217283"/>
                  <a:pt x="126748" y="217283"/>
                </a:cubicBezTo>
                <a:lnTo>
                  <a:pt x="153909" y="135802"/>
                </a:lnTo>
                <a:lnTo>
                  <a:pt x="162962" y="108642"/>
                </a:lnTo>
                <a:cubicBezTo>
                  <a:pt x="165980" y="87517"/>
                  <a:pt x="164091" y="65081"/>
                  <a:pt x="172016" y="45268"/>
                </a:cubicBezTo>
                <a:cubicBezTo>
                  <a:pt x="178354" y="29424"/>
                  <a:pt x="212757" y="9053"/>
                  <a:pt x="226336" y="0"/>
                </a:cubicBezTo>
                <a:cubicBezTo>
                  <a:pt x="278232" y="77845"/>
                  <a:pt x="216010" y="-20650"/>
                  <a:pt x="253497" y="54321"/>
                </a:cubicBezTo>
                <a:cubicBezTo>
                  <a:pt x="258363" y="64053"/>
                  <a:pt x="265568" y="72428"/>
                  <a:pt x="271604" y="81481"/>
                </a:cubicBezTo>
                <a:cubicBezTo>
                  <a:pt x="274622" y="90535"/>
                  <a:pt x="278035" y="99466"/>
                  <a:pt x="280657" y="108642"/>
                </a:cubicBezTo>
                <a:cubicBezTo>
                  <a:pt x="284075" y="120606"/>
                  <a:pt x="284809" y="133419"/>
                  <a:pt x="289711" y="144856"/>
                </a:cubicBezTo>
                <a:cubicBezTo>
                  <a:pt x="293997" y="154857"/>
                  <a:pt x="301782" y="162963"/>
                  <a:pt x="307818" y="172016"/>
                </a:cubicBezTo>
                <a:lnTo>
                  <a:pt x="325925" y="226337"/>
                </a:lnTo>
                <a:cubicBezTo>
                  <a:pt x="331889" y="244230"/>
                  <a:pt x="337130" y="267894"/>
                  <a:pt x="353085" y="280658"/>
                </a:cubicBezTo>
                <a:cubicBezTo>
                  <a:pt x="360537" y="286620"/>
                  <a:pt x="370832" y="288142"/>
                  <a:pt x="380245" y="289711"/>
                </a:cubicBezTo>
                <a:cubicBezTo>
                  <a:pt x="407201" y="294204"/>
                  <a:pt x="434566" y="295747"/>
                  <a:pt x="461727" y="298765"/>
                </a:cubicBezTo>
                <a:cubicBezTo>
                  <a:pt x="470780" y="307818"/>
                  <a:pt x="481785" y="315272"/>
                  <a:pt x="488887" y="325925"/>
                </a:cubicBezTo>
                <a:cubicBezTo>
                  <a:pt x="494180" y="333865"/>
                  <a:pt x="491978" y="345633"/>
                  <a:pt x="497940" y="353085"/>
                </a:cubicBezTo>
                <a:cubicBezTo>
                  <a:pt x="504737" y="361582"/>
                  <a:pt x="516047" y="365156"/>
                  <a:pt x="525101" y="371192"/>
                </a:cubicBezTo>
                <a:cubicBezTo>
                  <a:pt x="543208" y="365156"/>
                  <a:pt x="568835" y="368966"/>
                  <a:pt x="579422" y="353085"/>
                </a:cubicBezTo>
                <a:cubicBezTo>
                  <a:pt x="602823" y="317985"/>
                  <a:pt x="587207" y="329366"/>
                  <a:pt x="624689" y="316872"/>
                </a:cubicBezTo>
                <a:cubicBezTo>
                  <a:pt x="645482" y="150523"/>
                  <a:pt x="615599" y="301863"/>
                  <a:pt x="651849" y="217283"/>
                </a:cubicBezTo>
                <a:cubicBezTo>
                  <a:pt x="656750" y="205847"/>
                  <a:pt x="657485" y="193034"/>
                  <a:pt x="660903" y="181070"/>
                </a:cubicBezTo>
                <a:cubicBezTo>
                  <a:pt x="663525" y="171894"/>
                  <a:pt x="666197" y="162681"/>
                  <a:pt x="669956" y="153909"/>
                </a:cubicBezTo>
                <a:cubicBezTo>
                  <a:pt x="675272" y="141504"/>
                  <a:pt x="678520" y="127238"/>
                  <a:pt x="688063" y="117695"/>
                </a:cubicBezTo>
                <a:cubicBezTo>
                  <a:pt x="694811" y="110947"/>
                  <a:pt x="706170" y="111660"/>
                  <a:pt x="715224" y="108642"/>
                </a:cubicBezTo>
                <a:cubicBezTo>
                  <a:pt x="730313" y="111660"/>
                  <a:pt x="749610" y="106814"/>
                  <a:pt x="760491" y="117695"/>
                </a:cubicBezTo>
                <a:cubicBezTo>
                  <a:pt x="773987" y="131191"/>
                  <a:pt x="768011" y="156135"/>
                  <a:pt x="778598" y="172016"/>
                </a:cubicBezTo>
                <a:cubicBezTo>
                  <a:pt x="803807" y="209830"/>
                  <a:pt x="789011" y="191483"/>
                  <a:pt x="823865" y="226337"/>
                </a:cubicBezTo>
                <a:cubicBezTo>
                  <a:pt x="892784" y="203364"/>
                  <a:pt x="859470" y="204487"/>
                  <a:pt x="923453" y="217283"/>
                </a:cubicBezTo>
                <a:cubicBezTo>
                  <a:pt x="934915" y="251667"/>
                  <a:pt x="941027" y="283498"/>
                  <a:pt x="986828" y="298765"/>
                </a:cubicBezTo>
                <a:lnTo>
                  <a:pt x="1041148" y="316872"/>
                </a:lnTo>
                <a:lnTo>
                  <a:pt x="1068309" y="325925"/>
                </a:lnTo>
                <a:cubicBezTo>
                  <a:pt x="1077362" y="322907"/>
                  <a:pt x="1089922" y="324637"/>
                  <a:pt x="1095469" y="316872"/>
                </a:cubicBezTo>
                <a:cubicBezTo>
                  <a:pt x="1106563" y="301341"/>
                  <a:pt x="1102989" y="278432"/>
                  <a:pt x="1113576" y="262551"/>
                </a:cubicBezTo>
                <a:lnTo>
                  <a:pt x="1131683" y="235390"/>
                </a:lnTo>
                <a:cubicBezTo>
                  <a:pt x="1154438" y="167124"/>
                  <a:pt x="1121096" y="248623"/>
                  <a:pt x="1167897" y="190123"/>
                </a:cubicBezTo>
                <a:cubicBezTo>
                  <a:pt x="1173859" y="182671"/>
                  <a:pt x="1170202" y="169711"/>
                  <a:pt x="1176950" y="162963"/>
                </a:cubicBezTo>
                <a:cubicBezTo>
                  <a:pt x="1183698" y="156215"/>
                  <a:pt x="1195575" y="158177"/>
                  <a:pt x="1204111" y="153909"/>
                </a:cubicBezTo>
                <a:cubicBezTo>
                  <a:pt x="1213843" y="149043"/>
                  <a:pt x="1221539" y="140668"/>
                  <a:pt x="1231271" y="135802"/>
                </a:cubicBezTo>
                <a:cubicBezTo>
                  <a:pt x="1270679" y="116099"/>
                  <a:pt x="1250684" y="140044"/>
                  <a:pt x="1294645" y="108642"/>
                </a:cubicBezTo>
                <a:cubicBezTo>
                  <a:pt x="1305064" y="101200"/>
                  <a:pt x="1313609" y="91317"/>
                  <a:pt x="1321806" y="81481"/>
                </a:cubicBezTo>
                <a:cubicBezTo>
                  <a:pt x="1328772" y="73122"/>
                  <a:pt x="1331416" y="61118"/>
                  <a:pt x="1339913" y="54321"/>
                </a:cubicBezTo>
                <a:cubicBezTo>
                  <a:pt x="1347365" y="48360"/>
                  <a:pt x="1358020" y="48286"/>
                  <a:pt x="1367073" y="45268"/>
                </a:cubicBezTo>
                <a:cubicBezTo>
                  <a:pt x="1376127" y="48286"/>
                  <a:pt x="1388272" y="46869"/>
                  <a:pt x="1394234" y="54321"/>
                </a:cubicBezTo>
                <a:cubicBezTo>
                  <a:pt x="1402007" y="64037"/>
                  <a:pt x="1399869" y="78571"/>
                  <a:pt x="1403287" y="90535"/>
                </a:cubicBezTo>
                <a:cubicBezTo>
                  <a:pt x="1405909" y="99711"/>
                  <a:pt x="1408072" y="109159"/>
                  <a:pt x="1412340" y="117695"/>
                </a:cubicBezTo>
                <a:cubicBezTo>
                  <a:pt x="1418868" y="130751"/>
                  <a:pt x="1444734" y="166294"/>
                  <a:pt x="1457608" y="172016"/>
                </a:cubicBezTo>
                <a:cubicBezTo>
                  <a:pt x="1474383" y="179471"/>
                  <a:pt x="1493822" y="178052"/>
                  <a:pt x="1511929" y="181070"/>
                </a:cubicBezTo>
                <a:cubicBezTo>
                  <a:pt x="1520982" y="187106"/>
                  <a:pt x="1531395" y="191483"/>
                  <a:pt x="1539089" y="199177"/>
                </a:cubicBezTo>
                <a:cubicBezTo>
                  <a:pt x="1546783" y="206871"/>
                  <a:pt x="1548699" y="219540"/>
                  <a:pt x="1557196" y="226337"/>
                </a:cubicBezTo>
                <a:cubicBezTo>
                  <a:pt x="1564648" y="232298"/>
                  <a:pt x="1575303" y="232372"/>
                  <a:pt x="1584356" y="235390"/>
                </a:cubicBezTo>
                <a:cubicBezTo>
                  <a:pt x="1592216" y="223600"/>
                  <a:pt x="1605771" y="191226"/>
                  <a:pt x="1629624" y="199177"/>
                </a:cubicBezTo>
                <a:cubicBezTo>
                  <a:pt x="1641770" y="203226"/>
                  <a:pt x="1646678" y="218477"/>
                  <a:pt x="1656784" y="226337"/>
                </a:cubicBezTo>
                <a:cubicBezTo>
                  <a:pt x="1703481" y="262656"/>
                  <a:pt x="1697285" y="257945"/>
                  <a:pt x="1738265" y="271604"/>
                </a:cubicBezTo>
                <a:cubicBezTo>
                  <a:pt x="1750336" y="268586"/>
                  <a:pt x="1762515" y="265969"/>
                  <a:pt x="1774479" y="262551"/>
                </a:cubicBezTo>
                <a:cubicBezTo>
                  <a:pt x="1783655" y="259929"/>
                  <a:pt x="1793873" y="247950"/>
                  <a:pt x="1801639" y="253497"/>
                </a:cubicBezTo>
                <a:cubicBezTo>
                  <a:pt x="1819347" y="266146"/>
                  <a:pt x="1822465" y="292430"/>
                  <a:pt x="1837853" y="307818"/>
                </a:cubicBezTo>
                <a:cubicBezTo>
                  <a:pt x="1846907" y="316871"/>
                  <a:pt x="1854361" y="327876"/>
                  <a:pt x="1865014" y="334978"/>
                </a:cubicBezTo>
                <a:cubicBezTo>
                  <a:pt x="1872954" y="340272"/>
                  <a:pt x="1883638" y="339764"/>
                  <a:pt x="1892174" y="344032"/>
                </a:cubicBezTo>
                <a:cubicBezTo>
                  <a:pt x="1901906" y="348898"/>
                  <a:pt x="1910281" y="356103"/>
                  <a:pt x="1919335" y="362139"/>
                </a:cubicBezTo>
                <a:cubicBezTo>
                  <a:pt x="1940460" y="359121"/>
                  <a:pt x="1965865" y="366186"/>
                  <a:pt x="1982709" y="353085"/>
                </a:cubicBezTo>
                <a:cubicBezTo>
                  <a:pt x="1997775" y="341367"/>
                  <a:pt x="1987320" y="312261"/>
                  <a:pt x="2000816" y="298765"/>
                </a:cubicBezTo>
                <a:cubicBezTo>
                  <a:pt x="2009869" y="289711"/>
                  <a:pt x="2019779" y="281440"/>
                  <a:pt x="2027976" y="271604"/>
                </a:cubicBezTo>
                <a:cubicBezTo>
                  <a:pt x="2034942" y="263245"/>
                  <a:pt x="2038389" y="252138"/>
                  <a:pt x="2046083" y="244444"/>
                </a:cubicBezTo>
                <a:cubicBezTo>
                  <a:pt x="2063634" y="226893"/>
                  <a:pt x="2078313" y="224647"/>
                  <a:pt x="2100404" y="217283"/>
                </a:cubicBezTo>
                <a:cubicBezTo>
                  <a:pt x="2115493" y="220301"/>
                  <a:pt x="2132311" y="218702"/>
                  <a:pt x="2145671" y="226337"/>
                </a:cubicBezTo>
                <a:cubicBezTo>
                  <a:pt x="2155118" y="231735"/>
                  <a:pt x="2155282" y="246700"/>
                  <a:pt x="2163778" y="253497"/>
                </a:cubicBezTo>
                <a:cubicBezTo>
                  <a:pt x="2176288" y="263505"/>
                  <a:pt x="2186933" y="262551"/>
                  <a:pt x="2199992" y="26255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7950600" y="3764417"/>
            <a:ext cx="215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7953632" y="3267826"/>
            <a:ext cx="2145957" cy="496072"/>
          </a:xfrm>
          <a:custGeom>
            <a:avLst/>
            <a:gdLst>
              <a:gd name="connsiteX0" fmla="*/ 0 w 2145957"/>
              <a:gd name="connsiteY0" fmla="*/ 465438 h 496072"/>
              <a:gd name="connsiteX1" fmla="*/ 24714 w 2145957"/>
              <a:gd name="connsiteY1" fmla="*/ 444843 h 496072"/>
              <a:gd name="connsiteX2" fmla="*/ 32952 w 2145957"/>
              <a:gd name="connsiteY2" fmla="*/ 420130 h 496072"/>
              <a:gd name="connsiteX3" fmla="*/ 37071 w 2145957"/>
              <a:gd name="connsiteY3" fmla="*/ 403654 h 496072"/>
              <a:gd name="connsiteX4" fmla="*/ 45309 w 2145957"/>
              <a:gd name="connsiteY4" fmla="*/ 378941 h 496072"/>
              <a:gd name="connsiteX5" fmla="*/ 49427 w 2145957"/>
              <a:gd name="connsiteY5" fmla="*/ 358346 h 496072"/>
              <a:gd name="connsiteX6" fmla="*/ 53546 w 2145957"/>
              <a:gd name="connsiteY6" fmla="*/ 345989 h 496072"/>
              <a:gd name="connsiteX7" fmla="*/ 57665 w 2145957"/>
              <a:gd name="connsiteY7" fmla="*/ 325395 h 496072"/>
              <a:gd name="connsiteX8" fmla="*/ 61784 w 2145957"/>
              <a:gd name="connsiteY8" fmla="*/ 313038 h 496072"/>
              <a:gd name="connsiteX9" fmla="*/ 74141 w 2145957"/>
              <a:gd name="connsiteY9" fmla="*/ 271849 h 496072"/>
              <a:gd name="connsiteX10" fmla="*/ 78260 w 2145957"/>
              <a:gd name="connsiteY10" fmla="*/ 259492 h 496072"/>
              <a:gd name="connsiteX11" fmla="*/ 82379 w 2145957"/>
              <a:gd name="connsiteY11" fmla="*/ 247135 h 496072"/>
              <a:gd name="connsiteX12" fmla="*/ 90617 w 2145957"/>
              <a:gd name="connsiteY12" fmla="*/ 230660 h 496072"/>
              <a:gd name="connsiteX13" fmla="*/ 94736 w 2145957"/>
              <a:gd name="connsiteY13" fmla="*/ 210065 h 496072"/>
              <a:gd name="connsiteX14" fmla="*/ 98854 w 2145957"/>
              <a:gd name="connsiteY14" fmla="*/ 197708 h 496072"/>
              <a:gd name="connsiteX15" fmla="*/ 107092 w 2145957"/>
              <a:gd name="connsiteY15" fmla="*/ 164757 h 496072"/>
              <a:gd name="connsiteX16" fmla="*/ 111211 w 2145957"/>
              <a:gd name="connsiteY16" fmla="*/ 148281 h 496072"/>
              <a:gd name="connsiteX17" fmla="*/ 115330 w 2145957"/>
              <a:gd name="connsiteY17" fmla="*/ 127687 h 496072"/>
              <a:gd name="connsiteX18" fmla="*/ 123568 w 2145957"/>
              <a:gd name="connsiteY18" fmla="*/ 115330 h 496072"/>
              <a:gd name="connsiteX19" fmla="*/ 131806 w 2145957"/>
              <a:gd name="connsiteY19" fmla="*/ 82378 h 496072"/>
              <a:gd name="connsiteX20" fmla="*/ 135925 w 2145957"/>
              <a:gd name="connsiteY20" fmla="*/ 65903 h 496072"/>
              <a:gd name="connsiteX21" fmla="*/ 144163 w 2145957"/>
              <a:gd name="connsiteY21" fmla="*/ 41189 h 496072"/>
              <a:gd name="connsiteX22" fmla="*/ 160638 w 2145957"/>
              <a:gd name="connsiteY22" fmla="*/ 12357 h 496072"/>
              <a:gd name="connsiteX23" fmla="*/ 164757 w 2145957"/>
              <a:gd name="connsiteY23" fmla="*/ 0 h 496072"/>
              <a:gd name="connsiteX24" fmla="*/ 177114 w 2145957"/>
              <a:gd name="connsiteY24" fmla="*/ 4119 h 496072"/>
              <a:gd name="connsiteX25" fmla="*/ 181233 w 2145957"/>
              <a:gd name="connsiteY25" fmla="*/ 16476 h 496072"/>
              <a:gd name="connsiteX26" fmla="*/ 189471 w 2145957"/>
              <a:gd name="connsiteY26" fmla="*/ 28833 h 496072"/>
              <a:gd name="connsiteX27" fmla="*/ 193590 w 2145957"/>
              <a:gd name="connsiteY27" fmla="*/ 53546 h 496072"/>
              <a:gd name="connsiteX28" fmla="*/ 197709 w 2145957"/>
              <a:gd name="connsiteY28" fmla="*/ 90616 h 496072"/>
              <a:gd name="connsiteX29" fmla="*/ 201827 w 2145957"/>
              <a:gd name="connsiteY29" fmla="*/ 102973 h 496072"/>
              <a:gd name="connsiteX30" fmla="*/ 214184 w 2145957"/>
              <a:gd name="connsiteY30" fmla="*/ 144162 h 496072"/>
              <a:gd name="connsiteX31" fmla="*/ 230660 w 2145957"/>
              <a:gd name="connsiteY31" fmla="*/ 181233 h 496072"/>
              <a:gd name="connsiteX32" fmla="*/ 234779 w 2145957"/>
              <a:gd name="connsiteY32" fmla="*/ 193589 h 496072"/>
              <a:gd name="connsiteX33" fmla="*/ 243017 w 2145957"/>
              <a:gd name="connsiteY33" fmla="*/ 234778 h 496072"/>
              <a:gd name="connsiteX34" fmla="*/ 247136 w 2145957"/>
              <a:gd name="connsiteY34" fmla="*/ 247135 h 496072"/>
              <a:gd name="connsiteX35" fmla="*/ 255373 w 2145957"/>
              <a:gd name="connsiteY35" fmla="*/ 259492 h 496072"/>
              <a:gd name="connsiteX36" fmla="*/ 263611 w 2145957"/>
              <a:gd name="connsiteY36" fmla="*/ 284205 h 496072"/>
              <a:gd name="connsiteX37" fmla="*/ 267730 w 2145957"/>
              <a:gd name="connsiteY37" fmla="*/ 296562 h 496072"/>
              <a:gd name="connsiteX38" fmla="*/ 271849 w 2145957"/>
              <a:gd name="connsiteY38" fmla="*/ 308919 h 496072"/>
              <a:gd name="connsiteX39" fmla="*/ 280087 w 2145957"/>
              <a:gd name="connsiteY39" fmla="*/ 341870 h 496072"/>
              <a:gd name="connsiteX40" fmla="*/ 284206 w 2145957"/>
              <a:gd name="connsiteY40" fmla="*/ 354227 h 496072"/>
              <a:gd name="connsiteX41" fmla="*/ 292444 w 2145957"/>
              <a:gd name="connsiteY41" fmla="*/ 366584 h 496072"/>
              <a:gd name="connsiteX42" fmla="*/ 304800 w 2145957"/>
              <a:gd name="connsiteY42" fmla="*/ 403654 h 496072"/>
              <a:gd name="connsiteX43" fmla="*/ 308919 w 2145957"/>
              <a:gd name="connsiteY43" fmla="*/ 416011 h 496072"/>
              <a:gd name="connsiteX44" fmla="*/ 317157 w 2145957"/>
              <a:gd name="connsiteY44" fmla="*/ 428368 h 496072"/>
              <a:gd name="connsiteX45" fmla="*/ 329514 w 2145957"/>
              <a:gd name="connsiteY45" fmla="*/ 453081 h 496072"/>
              <a:gd name="connsiteX46" fmla="*/ 354227 w 2145957"/>
              <a:gd name="connsiteY46" fmla="*/ 461319 h 496072"/>
              <a:gd name="connsiteX47" fmla="*/ 366584 w 2145957"/>
              <a:gd name="connsiteY47" fmla="*/ 465438 h 496072"/>
              <a:gd name="connsiteX48" fmla="*/ 638433 w 2145957"/>
              <a:gd name="connsiteY48" fmla="*/ 448962 h 496072"/>
              <a:gd name="connsiteX49" fmla="*/ 642552 w 2145957"/>
              <a:gd name="connsiteY49" fmla="*/ 432487 h 496072"/>
              <a:gd name="connsiteX50" fmla="*/ 667265 w 2145957"/>
              <a:gd name="connsiteY50" fmla="*/ 448962 h 496072"/>
              <a:gd name="connsiteX51" fmla="*/ 671384 w 2145957"/>
              <a:gd name="connsiteY51" fmla="*/ 461319 h 496072"/>
              <a:gd name="connsiteX52" fmla="*/ 687860 w 2145957"/>
              <a:gd name="connsiteY52" fmla="*/ 469557 h 496072"/>
              <a:gd name="connsiteX53" fmla="*/ 724930 w 2145957"/>
              <a:gd name="connsiteY53" fmla="*/ 477795 h 496072"/>
              <a:gd name="connsiteX54" fmla="*/ 1058563 w 2145957"/>
              <a:gd name="connsiteY54" fmla="*/ 473676 h 496072"/>
              <a:gd name="connsiteX55" fmla="*/ 1070919 w 2145957"/>
              <a:gd name="connsiteY55" fmla="*/ 465438 h 496072"/>
              <a:gd name="connsiteX56" fmla="*/ 1087395 w 2145957"/>
              <a:gd name="connsiteY56" fmla="*/ 440724 h 496072"/>
              <a:gd name="connsiteX57" fmla="*/ 1091514 w 2145957"/>
              <a:gd name="connsiteY57" fmla="*/ 424249 h 496072"/>
              <a:gd name="connsiteX58" fmla="*/ 1136822 w 2145957"/>
              <a:gd name="connsiteY58" fmla="*/ 358346 h 496072"/>
              <a:gd name="connsiteX59" fmla="*/ 1145060 w 2145957"/>
              <a:gd name="connsiteY59" fmla="*/ 341870 h 496072"/>
              <a:gd name="connsiteX60" fmla="*/ 1157417 w 2145957"/>
              <a:gd name="connsiteY60" fmla="*/ 325395 h 496072"/>
              <a:gd name="connsiteX61" fmla="*/ 1169773 w 2145957"/>
              <a:gd name="connsiteY61" fmla="*/ 284205 h 496072"/>
              <a:gd name="connsiteX62" fmla="*/ 1178011 w 2145957"/>
              <a:gd name="connsiteY62" fmla="*/ 271849 h 496072"/>
              <a:gd name="connsiteX63" fmla="*/ 1190368 w 2145957"/>
              <a:gd name="connsiteY63" fmla="*/ 243016 h 496072"/>
              <a:gd name="connsiteX64" fmla="*/ 1198606 w 2145957"/>
              <a:gd name="connsiteY64" fmla="*/ 230660 h 496072"/>
              <a:gd name="connsiteX65" fmla="*/ 1210963 w 2145957"/>
              <a:gd name="connsiteY65" fmla="*/ 210065 h 496072"/>
              <a:gd name="connsiteX66" fmla="*/ 1215082 w 2145957"/>
              <a:gd name="connsiteY66" fmla="*/ 193589 h 496072"/>
              <a:gd name="connsiteX67" fmla="*/ 1223319 w 2145957"/>
              <a:gd name="connsiteY67" fmla="*/ 172995 h 496072"/>
              <a:gd name="connsiteX68" fmla="*/ 1235676 w 2145957"/>
              <a:gd name="connsiteY68" fmla="*/ 140043 h 496072"/>
              <a:gd name="connsiteX69" fmla="*/ 1243914 w 2145957"/>
              <a:gd name="connsiteY69" fmla="*/ 111211 h 496072"/>
              <a:gd name="connsiteX70" fmla="*/ 1252152 w 2145957"/>
              <a:gd name="connsiteY70" fmla="*/ 98854 h 496072"/>
              <a:gd name="connsiteX71" fmla="*/ 1272746 w 2145957"/>
              <a:gd name="connsiteY71" fmla="*/ 61784 h 496072"/>
              <a:gd name="connsiteX72" fmla="*/ 1280984 w 2145957"/>
              <a:gd name="connsiteY72" fmla="*/ 41189 h 496072"/>
              <a:gd name="connsiteX73" fmla="*/ 1285103 w 2145957"/>
              <a:gd name="connsiteY73" fmla="*/ 28833 h 496072"/>
              <a:gd name="connsiteX74" fmla="*/ 1297460 w 2145957"/>
              <a:gd name="connsiteY74" fmla="*/ 4119 h 496072"/>
              <a:gd name="connsiteX75" fmla="*/ 1318054 w 2145957"/>
              <a:gd name="connsiteY75" fmla="*/ 32951 h 496072"/>
              <a:gd name="connsiteX76" fmla="*/ 1322173 w 2145957"/>
              <a:gd name="connsiteY76" fmla="*/ 49427 h 496072"/>
              <a:gd name="connsiteX77" fmla="*/ 1338649 w 2145957"/>
              <a:gd name="connsiteY77" fmla="*/ 86497 h 496072"/>
              <a:gd name="connsiteX78" fmla="*/ 1351006 w 2145957"/>
              <a:gd name="connsiteY78" fmla="*/ 111211 h 496072"/>
              <a:gd name="connsiteX79" fmla="*/ 1363363 w 2145957"/>
              <a:gd name="connsiteY79" fmla="*/ 107092 h 496072"/>
              <a:gd name="connsiteX80" fmla="*/ 1379838 w 2145957"/>
              <a:gd name="connsiteY80" fmla="*/ 98854 h 496072"/>
              <a:gd name="connsiteX81" fmla="*/ 1392195 w 2145957"/>
              <a:gd name="connsiteY81" fmla="*/ 127687 h 496072"/>
              <a:gd name="connsiteX82" fmla="*/ 1396314 w 2145957"/>
              <a:gd name="connsiteY82" fmla="*/ 144162 h 496072"/>
              <a:gd name="connsiteX83" fmla="*/ 1404552 w 2145957"/>
              <a:gd name="connsiteY83" fmla="*/ 156519 h 496072"/>
              <a:gd name="connsiteX84" fmla="*/ 1412790 w 2145957"/>
              <a:gd name="connsiteY84" fmla="*/ 181233 h 496072"/>
              <a:gd name="connsiteX85" fmla="*/ 1421027 w 2145957"/>
              <a:gd name="connsiteY85" fmla="*/ 205946 h 496072"/>
              <a:gd name="connsiteX86" fmla="*/ 1425146 w 2145957"/>
              <a:gd name="connsiteY86" fmla="*/ 218303 h 496072"/>
              <a:gd name="connsiteX87" fmla="*/ 1445741 w 2145957"/>
              <a:gd name="connsiteY87" fmla="*/ 247135 h 496072"/>
              <a:gd name="connsiteX88" fmla="*/ 1449860 w 2145957"/>
              <a:gd name="connsiteY88" fmla="*/ 259492 h 496072"/>
              <a:gd name="connsiteX89" fmla="*/ 1458098 w 2145957"/>
              <a:gd name="connsiteY89" fmla="*/ 271849 h 496072"/>
              <a:gd name="connsiteX90" fmla="*/ 1466336 w 2145957"/>
              <a:gd name="connsiteY90" fmla="*/ 288324 h 496072"/>
              <a:gd name="connsiteX91" fmla="*/ 1478692 w 2145957"/>
              <a:gd name="connsiteY91" fmla="*/ 308919 h 496072"/>
              <a:gd name="connsiteX92" fmla="*/ 1482811 w 2145957"/>
              <a:gd name="connsiteY92" fmla="*/ 321276 h 496072"/>
              <a:gd name="connsiteX93" fmla="*/ 1491049 w 2145957"/>
              <a:gd name="connsiteY93" fmla="*/ 333633 h 496072"/>
              <a:gd name="connsiteX94" fmla="*/ 1507525 w 2145957"/>
              <a:gd name="connsiteY94" fmla="*/ 362465 h 496072"/>
              <a:gd name="connsiteX95" fmla="*/ 1519882 w 2145957"/>
              <a:gd name="connsiteY95" fmla="*/ 370703 h 496072"/>
              <a:gd name="connsiteX96" fmla="*/ 1548714 w 2145957"/>
              <a:gd name="connsiteY96" fmla="*/ 403654 h 496072"/>
              <a:gd name="connsiteX97" fmla="*/ 1561071 w 2145957"/>
              <a:gd name="connsiteY97" fmla="*/ 407773 h 496072"/>
              <a:gd name="connsiteX98" fmla="*/ 1573427 w 2145957"/>
              <a:gd name="connsiteY98" fmla="*/ 391297 h 496072"/>
              <a:gd name="connsiteX99" fmla="*/ 1581665 w 2145957"/>
              <a:gd name="connsiteY99" fmla="*/ 362465 h 496072"/>
              <a:gd name="connsiteX100" fmla="*/ 1589903 w 2145957"/>
              <a:gd name="connsiteY100" fmla="*/ 341870 h 496072"/>
              <a:gd name="connsiteX101" fmla="*/ 1594022 w 2145957"/>
              <a:gd name="connsiteY101" fmla="*/ 329514 h 496072"/>
              <a:gd name="connsiteX102" fmla="*/ 1614617 w 2145957"/>
              <a:gd name="connsiteY102" fmla="*/ 350108 h 496072"/>
              <a:gd name="connsiteX103" fmla="*/ 1631092 w 2145957"/>
              <a:gd name="connsiteY103" fmla="*/ 362465 h 496072"/>
              <a:gd name="connsiteX104" fmla="*/ 1643449 w 2145957"/>
              <a:gd name="connsiteY104" fmla="*/ 387178 h 496072"/>
              <a:gd name="connsiteX105" fmla="*/ 1647568 w 2145957"/>
              <a:gd name="connsiteY105" fmla="*/ 399535 h 496072"/>
              <a:gd name="connsiteX106" fmla="*/ 1659925 w 2145957"/>
              <a:gd name="connsiteY106" fmla="*/ 411892 h 496072"/>
              <a:gd name="connsiteX107" fmla="*/ 1668163 w 2145957"/>
              <a:gd name="connsiteY107" fmla="*/ 424249 h 496072"/>
              <a:gd name="connsiteX108" fmla="*/ 1692876 w 2145957"/>
              <a:gd name="connsiteY108" fmla="*/ 436605 h 496072"/>
              <a:gd name="connsiteX109" fmla="*/ 1709352 w 2145957"/>
              <a:gd name="connsiteY109" fmla="*/ 440724 h 496072"/>
              <a:gd name="connsiteX110" fmla="*/ 1907060 w 2145957"/>
              <a:gd name="connsiteY110" fmla="*/ 444843 h 496072"/>
              <a:gd name="connsiteX111" fmla="*/ 1964725 w 2145957"/>
              <a:gd name="connsiteY111" fmla="*/ 461319 h 496072"/>
              <a:gd name="connsiteX112" fmla="*/ 2145957 w 2145957"/>
              <a:gd name="connsiteY112" fmla="*/ 461319 h 49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145957" h="496072">
                <a:moveTo>
                  <a:pt x="0" y="465438"/>
                </a:moveTo>
                <a:cubicBezTo>
                  <a:pt x="8238" y="458573"/>
                  <a:pt x="18407" y="453515"/>
                  <a:pt x="24714" y="444843"/>
                </a:cubicBezTo>
                <a:cubicBezTo>
                  <a:pt x="29821" y="437821"/>
                  <a:pt x="30846" y="428554"/>
                  <a:pt x="32952" y="420130"/>
                </a:cubicBezTo>
                <a:cubicBezTo>
                  <a:pt x="34325" y="414638"/>
                  <a:pt x="35444" y="409076"/>
                  <a:pt x="37071" y="403654"/>
                </a:cubicBezTo>
                <a:cubicBezTo>
                  <a:pt x="39566" y="395337"/>
                  <a:pt x="43606" y="387456"/>
                  <a:pt x="45309" y="378941"/>
                </a:cubicBezTo>
                <a:cubicBezTo>
                  <a:pt x="46682" y="372076"/>
                  <a:pt x="47729" y="365138"/>
                  <a:pt x="49427" y="358346"/>
                </a:cubicBezTo>
                <a:cubicBezTo>
                  <a:pt x="50480" y="354134"/>
                  <a:pt x="52493" y="350201"/>
                  <a:pt x="53546" y="345989"/>
                </a:cubicBezTo>
                <a:cubicBezTo>
                  <a:pt x="55244" y="339197"/>
                  <a:pt x="55967" y="332187"/>
                  <a:pt x="57665" y="325395"/>
                </a:cubicBezTo>
                <a:cubicBezTo>
                  <a:pt x="58718" y="321183"/>
                  <a:pt x="60591" y="317213"/>
                  <a:pt x="61784" y="313038"/>
                </a:cubicBezTo>
                <a:cubicBezTo>
                  <a:pt x="74234" y="269465"/>
                  <a:pt x="54565" y="330575"/>
                  <a:pt x="74141" y="271849"/>
                </a:cubicBezTo>
                <a:lnTo>
                  <a:pt x="78260" y="259492"/>
                </a:lnTo>
                <a:cubicBezTo>
                  <a:pt x="79633" y="255373"/>
                  <a:pt x="80437" y="251018"/>
                  <a:pt x="82379" y="247135"/>
                </a:cubicBezTo>
                <a:lnTo>
                  <a:pt x="90617" y="230660"/>
                </a:lnTo>
                <a:cubicBezTo>
                  <a:pt x="91990" y="223795"/>
                  <a:pt x="93038" y="216857"/>
                  <a:pt x="94736" y="210065"/>
                </a:cubicBezTo>
                <a:cubicBezTo>
                  <a:pt x="95789" y="205853"/>
                  <a:pt x="97712" y="201897"/>
                  <a:pt x="98854" y="197708"/>
                </a:cubicBezTo>
                <a:cubicBezTo>
                  <a:pt x="101833" y="186785"/>
                  <a:pt x="104346" y="175741"/>
                  <a:pt x="107092" y="164757"/>
                </a:cubicBezTo>
                <a:cubicBezTo>
                  <a:pt x="108465" y="159265"/>
                  <a:pt x="110101" y="153832"/>
                  <a:pt x="111211" y="148281"/>
                </a:cubicBezTo>
                <a:cubicBezTo>
                  <a:pt x="112584" y="141416"/>
                  <a:pt x="112872" y="134242"/>
                  <a:pt x="115330" y="127687"/>
                </a:cubicBezTo>
                <a:cubicBezTo>
                  <a:pt x="117068" y="123052"/>
                  <a:pt x="120822" y="119449"/>
                  <a:pt x="123568" y="115330"/>
                </a:cubicBezTo>
                <a:lnTo>
                  <a:pt x="131806" y="82378"/>
                </a:lnTo>
                <a:cubicBezTo>
                  <a:pt x="133179" y="76886"/>
                  <a:pt x="134135" y="71273"/>
                  <a:pt x="135925" y="65903"/>
                </a:cubicBezTo>
                <a:cubicBezTo>
                  <a:pt x="138671" y="57665"/>
                  <a:pt x="139346" y="48414"/>
                  <a:pt x="144163" y="41189"/>
                </a:cubicBezTo>
                <a:cubicBezTo>
                  <a:pt x="152435" y="28780"/>
                  <a:pt x="154367" y="26989"/>
                  <a:pt x="160638" y="12357"/>
                </a:cubicBezTo>
                <a:cubicBezTo>
                  <a:pt x="162348" y="8366"/>
                  <a:pt x="163384" y="4119"/>
                  <a:pt x="164757" y="0"/>
                </a:cubicBezTo>
                <a:cubicBezTo>
                  <a:pt x="168876" y="1373"/>
                  <a:pt x="174044" y="1049"/>
                  <a:pt x="177114" y="4119"/>
                </a:cubicBezTo>
                <a:cubicBezTo>
                  <a:pt x="180184" y="7189"/>
                  <a:pt x="179291" y="12593"/>
                  <a:pt x="181233" y="16476"/>
                </a:cubicBezTo>
                <a:cubicBezTo>
                  <a:pt x="183447" y="20904"/>
                  <a:pt x="186725" y="24714"/>
                  <a:pt x="189471" y="28833"/>
                </a:cubicBezTo>
                <a:cubicBezTo>
                  <a:pt x="190844" y="37071"/>
                  <a:pt x="192486" y="45268"/>
                  <a:pt x="193590" y="53546"/>
                </a:cubicBezTo>
                <a:cubicBezTo>
                  <a:pt x="195233" y="65870"/>
                  <a:pt x="195665" y="78352"/>
                  <a:pt x="197709" y="90616"/>
                </a:cubicBezTo>
                <a:cubicBezTo>
                  <a:pt x="198423" y="94899"/>
                  <a:pt x="200885" y="98735"/>
                  <a:pt x="201827" y="102973"/>
                </a:cubicBezTo>
                <a:cubicBezTo>
                  <a:pt x="208271" y="131975"/>
                  <a:pt x="201243" y="121517"/>
                  <a:pt x="214184" y="144162"/>
                </a:cubicBezTo>
                <a:cubicBezTo>
                  <a:pt x="229850" y="171576"/>
                  <a:pt x="216277" y="138085"/>
                  <a:pt x="230660" y="181233"/>
                </a:cubicBezTo>
                <a:lnTo>
                  <a:pt x="234779" y="193589"/>
                </a:lnTo>
                <a:cubicBezTo>
                  <a:pt x="238016" y="213011"/>
                  <a:pt x="238101" y="217572"/>
                  <a:pt x="243017" y="234778"/>
                </a:cubicBezTo>
                <a:cubicBezTo>
                  <a:pt x="244210" y="238953"/>
                  <a:pt x="245194" y="243252"/>
                  <a:pt x="247136" y="247135"/>
                </a:cubicBezTo>
                <a:cubicBezTo>
                  <a:pt x="249350" y="251563"/>
                  <a:pt x="253363" y="254968"/>
                  <a:pt x="255373" y="259492"/>
                </a:cubicBezTo>
                <a:cubicBezTo>
                  <a:pt x="258900" y="267427"/>
                  <a:pt x="260865" y="275967"/>
                  <a:pt x="263611" y="284205"/>
                </a:cubicBezTo>
                <a:lnTo>
                  <a:pt x="267730" y="296562"/>
                </a:lnTo>
                <a:cubicBezTo>
                  <a:pt x="269103" y="300681"/>
                  <a:pt x="270796" y="304707"/>
                  <a:pt x="271849" y="308919"/>
                </a:cubicBezTo>
                <a:cubicBezTo>
                  <a:pt x="274595" y="319903"/>
                  <a:pt x="276507" y="331129"/>
                  <a:pt x="280087" y="341870"/>
                </a:cubicBezTo>
                <a:cubicBezTo>
                  <a:pt x="281460" y="345989"/>
                  <a:pt x="282264" y="350344"/>
                  <a:pt x="284206" y="354227"/>
                </a:cubicBezTo>
                <a:cubicBezTo>
                  <a:pt x="286420" y="358655"/>
                  <a:pt x="290433" y="362060"/>
                  <a:pt x="292444" y="366584"/>
                </a:cubicBezTo>
                <a:cubicBezTo>
                  <a:pt x="292457" y="366613"/>
                  <a:pt x="302736" y="397461"/>
                  <a:pt x="304800" y="403654"/>
                </a:cubicBezTo>
                <a:cubicBezTo>
                  <a:pt x="306173" y="407773"/>
                  <a:pt x="306511" y="412398"/>
                  <a:pt x="308919" y="416011"/>
                </a:cubicBezTo>
                <a:cubicBezTo>
                  <a:pt x="311665" y="420130"/>
                  <a:pt x="314943" y="423940"/>
                  <a:pt x="317157" y="428368"/>
                </a:cubicBezTo>
                <a:cubicBezTo>
                  <a:pt x="321034" y="436121"/>
                  <a:pt x="320929" y="447715"/>
                  <a:pt x="329514" y="453081"/>
                </a:cubicBezTo>
                <a:cubicBezTo>
                  <a:pt x="336877" y="457683"/>
                  <a:pt x="345989" y="458573"/>
                  <a:pt x="354227" y="461319"/>
                </a:cubicBezTo>
                <a:lnTo>
                  <a:pt x="366584" y="465438"/>
                </a:lnTo>
                <a:cubicBezTo>
                  <a:pt x="543273" y="462720"/>
                  <a:pt x="610729" y="545921"/>
                  <a:pt x="638433" y="448962"/>
                </a:cubicBezTo>
                <a:cubicBezTo>
                  <a:pt x="639988" y="443519"/>
                  <a:pt x="641179" y="437979"/>
                  <a:pt x="642552" y="432487"/>
                </a:cubicBezTo>
                <a:cubicBezTo>
                  <a:pt x="655508" y="436805"/>
                  <a:pt x="658449" y="435738"/>
                  <a:pt x="667265" y="448962"/>
                </a:cubicBezTo>
                <a:cubicBezTo>
                  <a:pt x="669673" y="452575"/>
                  <a:pt x="668314" y="458249"/>
                  <a:pt x="671384" y="461319"/>
                </a:cubicBezTo>
                <a:cubicBezTo>
                  <a:pt x="675726" y="465661"/>
                  <a:pt x="682216" y="467138"/>
                  <a:pt x="687860" y="469557"/>
                </a:cubicBezTo>
                <a:cubicBezTo>
                  <a:pt x="700765" y="475088"/>
                  <a:pt x="710119" y="475326"/>
                  <a:pt x="724930" y="477795"/>
                </a:cubicBezTo>
                <a:cubicBezTo>
                  <a:pt x="836141" y="476422"/>
                  <a:pt x="947414" y="477646"/>
                  <a:pt x="1058563" y="473676"/>
                </a:cubicBezTo>
                <a:cubicBezTo>
                  <a:pt x="1063510" y="473499"/>
                  <a:pt x="1067827" y="469304"/>
                  <a:pt x="1070919" y="465438"/>
                </a:cubicBezTo>
                <a:cubicBezTo>
                  <a:pt x="1118593" y="405842"/>
                  <a:pt x="1016004" y="512115"/>
                  <a:pt x="1087395" y="440724"/>
                </a:cubicBezTo>
                <a:cubicBezTo>
                  <a:pt x="1088768" y="435232"/>
                  <a:pt x="1088850" y="429244"/>
                  <a:pt x="1091514" y="424249"/>
                </a:cubicBezTo>
                <a:cubicBezTo>
                  <a:pt x="1135453" y="341863"/>
                  <a:pt x="1104062" y="407486"/>
                  <a:pt x="1136822" y="358346"/>
                </a:cubicBezTo>
                <a:cubicBezTo>
                  <a:pt x="1140228" y="353237"/>
                  <a:pt x="1141806" y="347077"/>
                  <a:pt x="1145060" y="341870"/>
                </a:cubicBezTo>
                <a:cubicBezTo>
                  <a:pt x="1148698" y="336049"/>
                  <a:pt x="1153298" y="330887"/>
                  <a:pt x="1157417" y="325395"/>
                </a:cubicBezTo>
                <a:cubicBezTo>
                  <a:pt x="1161275" y="306105"/>
                  <a:pt x="1160743" y="302265"/>
                  <a:pt x="1169773" y="284205"/>
                </a:cubicBezTo>
                <a:cubicBezTo>
                  <a:pt x="1171987" y="279777"/>
                  <a:pt x="1175555" y="276147"/>
                  <a:pt x="1178011" y="271849"/>
                </a:cubicBezTo>
                <a:cubicBezTo>
                  <a:pt x="1212298" y="211849"/>
                  <a:pt x="1167261" y="289228"/>
                  <a:pt x="1190368" y="243016"/>
                </a:cubicBezTo>
                <a:cubicBezTo>
                  <a:pt x="1192582" y="238588"/>
                  <a:pt x="1195982" y="234858"/>
                  <a:pt x="1198606" y="230660"/>
                </a:cubicBezTo>
                <a:cubicBezTo>
                  <a:pt x="1202849" y="223871"/>
                  <a:pt x="1206844" y="216930"/>
                  <a:pt x="1210963" y="210065"/>
                </a:cubicBezTo>
                <a:cubicBezTo>
                  <a:pt x="1212336" y="204573"/>
                  <a:pt x="1213292" y="198960"/>
                  <a:pt x="1215082" y="193589"/>
                </a:cubicBezTo>
                <a:cubicBezTo>
                  <a:pt x="1217420" y="186575"/>
                  <a:pt x="1221195" y="180077"/>
                  <a:pt x="1223319" y="172995"/>
                </a:cubicBezTo>
                <a:cubicBezTo>
                  <a:pt x="1233035" y="140606"/>
                  <a:pt x="1220283" y="163132"/>
                  <a:pt x="1235676" y="140043"/>
                </a:cubicBezTo>
                <a:cubicBezTo>
                  <a:pt x="1236996" y="134765"/>
                  <a:pt x="1240960" y="117119"/>
                  <a:pt x="1243914" y="111211"/>
                </a:cubicBezTo>
                <a:cubicBezTo>
                  <a:pt x="1246128" y="106783"/>
                  <a:pt x="1249658" y="103130"/>
                  <a:pt x="1252152" y="98854"/>
                </a:cubicBezTo>
                <a:cubicBezTo>
                  <a:pt x="1259274" y="86644"/>
                  <a:pt x="1266425" y="74427"/>
                  <a:pt x="1272746" y="61784"/>
                </a:cubicBezTo>
                <a:cubicBezTo>
                  <a:pt x="1276053" y="55171"/>
                  <a:pt x="1278388" y="48112"/>
                  <a:pt x="1280984" y="41189"/>
                </a:cubicBezTo>
                <a:cubicBezTo>
                  <a:pt x="1282508" y="37124"/>
                  <a:pt x="1283161" y="32716"/>
                  <a:pt x="1285103" y="28833"/>
                </a:cubicBezTo>
                <a:cubicBezTo>
                  <a:pt x="1301071" y="-3102"/>
                  <a:pt x="1287108" y="35175"/>
                  <a:pt x="1297460" y="4119"/>
                </a:cubicBezTo>
                <a:cubicBezTo>
                  <a:pt x="1298867" y="5995"/>
                  <a:pt x="1316046" y="28265"/>
                  <a:pt x="1318054" y="32951"/>
                </a:cubicBezTo>
                <a:cubicBezTo>
                  <a:pt x="1320284" y="38154"/>
                  <a:pt x="1320383" y="44056"/>
                  <a:pt x="1322173" y="49427"/>
                </a:cubicBezTo>
                <a:cubicBezTo>
                  <a:pt x="1331755" y="78172"/>
                  <a:pt x="1327882" y="61375"/>
                  <a:pt x="1338649" y="86497"/>
                </a:cubicBezTo>
                <a:cubicBezTo>
                  <a:pt x="1348882" y="110373"/>
                  <a:pt x="1335173" y="87462"/>
                  <a:pt x="1351006" y="111211"/>
                </a:cubicBezTo>
                <a:cubicBezTo>
                  <a:pt x="1355125" y="109838"/>
                  <a:pt x="1360293" y="110162"/>
                  <a:pt x="1363363" y="107092"/>
                </a:cubicBezTo>
                <a:cubicBezTo>
                  <a:pt x="1377093" y="93362"/>
                  <a:pt x="1355126" y="90616"/>
                  <a:pt x="1379838" y="98854"/>
                </a:cubicBezTo>
                <a:cubicBezTo>
                  <a:pt x="1387161" y="113500"/>
                  <a:pt x="1388154" y="113545"/>
                  <a:pt x="1392195" y="127687"/>
                </a:cubicBezTo>
                <a:cubicBezTo>
                  <a:pt x="1393750" y="133130"/>
                  <a:pt x="1394084" y="138959"/>
                  <a:pt x="1396314" y="144162"/>
                </a:cubicBezTo>
                <a:cubicBezTo>
                  <a:pt x="1398264" y="148712"/>
                  <a:pt x="1402541" y="151995"/>
                  <a:pt x="1404552" y="156519"/>
                </a:cubicBezTo>
                <a:cubicBezTo>
                  <a:pt x="1408079" y="164454"/>
                  <a:pt x="1410044" y="172995"/>
                  <a:pt x="1412790" y="181233"/>
                </a:cubicBezTo>
                <a:lnTo>
                  <a:pt x="1421027" y="205946"/>
                </a:lnTo>
                <a:cubicBezTo>
                  <a:pt x="1422400" y="210065"/>
                  <a:pt x="1422541" y="214830"/>
                  <a:pt x="1425146" y="218303"/>
                </a:cubicBezTo>
                <a:cubicBezTo>
                  <a:pt x="1427947" y="222037"/>
                  <a:pt x="1442728" y="241110"/>
                  <a:pt x="1445741" y="247135"/>
                </a:cubicBezTo>
                <a:cubicBezTo>
                  <a:pt x="1447683" y="251018"/>
                  <a:pt x="1447918" y="255609"/>
                  <a:pt x="1449860" y="259492"/>
                </a:cubicBezTo>
                <a:cubicBezTo>
                  <a:pt x="1452074" y="263920"/>
                  <a:pt x="1455642" y="267551"/>
                  <a:pt x="1458098" y="271849"/>
                </a:cubicBezTo>
                <a:cubicBezTo>
                  <a:pt x="1461144" y="277180"/>
                  <a:pt x="1463354" y="282957"/>
                  <a:pt x="1466336" y="288324"/>
                </a:cubicBezTo>
                <a:cubicBezTo>
                  <a:pt x="1470224" y="295322"/>
                  <a:pt x="1475112" y="301758"/>
                  <a:pt x="1478692" y="308919"/>
                </a:cubicBezTo>
                <a:cubicBezTo>
                  <a:pt x="1480634" y="312802"/>
                  <a:pt x="1480869" y="317393"/>
                  <a:pt x="1482811" y="321276"/>
                </a:cubicBezTo>
                <a:cubicBezTo>
                  <a:pt x="1485025" y="325704"/>
                  <a:pt x="1488593" y="329335"/>
                  <a:pt x="1491049" y="333633"/>
                </a:cubicBezTo>
                <a:cubicBezTo>
                  <a:pt x="1495356" y="341170"/>
                  <a:pt x="1500836" y="355776"/>
                  <a:pt x="1507525" y="362465"/>
                </a:cubicBezTo>
                <a:cubicBezTo>
                  <a:pt x="1511025" y="365965"/>
                  <a:pt x="1515763" y="367957"/>
                  <a:pt x="1519882" y="370703"/>
                </a:cubicBezTo>
                <a:cubicBezTo>
                  <a:pt x="1532239" y="389238"/>
                  <a:pt x="1531552" y="395073"/>
                  <a:pt x="1548714" y="403654"/>
                </a:cubicBezTo>
                <a:cubicBezTo>
                  <a:pt x="1552597" y="405596"/>
                  <a:pt x="1556952" y="406400"/>
                  <a:pt x="1561071" y="407773"/>
                </a:cubicBezTo>
                <a:cubicBezTo>
                  <a:pt x="1565190" y="402281"/>
                  <a:pt x="1570586" y="397547"/>
                  <a:pt x="1573427" y="391297"/>
                </a:cubicBezTo>
                <a:cubicBezTo>
                  <a:pt x="1577563" y="382198"/>
                  <a:pt x="1578504" y="371947"/>
                  <a:pt x="1581665" y="362465"/>
                </a:cubicBezTo>
                <a:cubicBezTo>
                  <a:pt x="1584003" y="355451"/>
                  <a:pt x="1587307" y="348793"/>
                  <a:pt x="1589903" y="341870"/>
                </a:cubicBezTo>
                <a:cubicBezTo>
                  <a:pt x="1591427" y="337805"/>
                  <a:pt x="1592649" y="333633"/>
                  <a:pt x="1594022" y="329514"/>
                </a:cubicBezTo>
                <a:cubicBezTo>
                  <a:pt x="1628406" y="338110"/>
                  <a:pt x="1596710" y="325037"/>
                  <a:pt x="1614617" y="350108"/>
                </a:cubicBezTo>
                <a:cubicBezTo>
                  <a:pt x="1618607" y="355694"/>
                  <a:pt x="1625600" y="358346"/>
                  <a:pt x="1631092" y="362465"/>
                </a:cubicBezTo>
                <a:cubicBezTo>
                  <a:pt x="1641445" y="393525"/>
                  <a:pt x="1627479" y="355240"/>
                  <a:pt x="1643449" y="387178"/>
                </a:cubicBezTo>
                <a:cubicBezTo>
                  <a:pt x="1645391" y="391061"/>
                  <a:pt x="1645160" y="395922"/>
                  <a:pt x="1647568" y="399535"/>
                </a:cubicBezTo>
                <a:cubicBezTo>
                  <a:pt x="1650799" y="404382"/>
                  <a:pt x="1656196" y="407417"/>
                  <a:pt x="1659925" y="411892"/>
                </a:cubicBezTo>
                <a:cubicBezTo>
                  <a:pt x="1663094" y="415695"/>
                  <a:pt x="1664663" y="420748"/>
                  <a:pt x="1668163" y="424249"/>
                </a:cubicBezTo>
                <a:cubicBezTo>
                  <a:pt x="1675386" y="431472"/>
                  <a:pt x="1683494" y="433925"/>
                  <a:pt x="1692876" y="436605"/>
                </a:cubicBezTo>
                <a:cubicBezTo>
                  <a:pt x="1698319" y="438160"/>
                  <a:pt x="1703695" y="440506"/>
                  <a:pt x="1709352" y="440724"/>
                </a:cubicBezTo>
                <a:cubicBezTo>
                  <a:pt x="1775220" y="443257"/>
                  <a:pt x="1841157" y="443470"/>
                  <a:pt x="1907060" y="444843"/>
                </a:cubicBezTo>
                <a:cubicBezTo>
                  <a:pt x="1918715" y="448728"/>
                  <a:pt x="1954380" y="461319"/>
                  <a:pt x="1964725" y="461319"/>
                </a:cubicBezTo>
                <a:lnTo>
                  <a:pt x="2145957" y="461319"/>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7948649" y="5125460"/>
            <a:ext cx="21550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a:off x="7945395" y="4758875"/>
            <a:ext cx="2141837" cy="354227"/>
          </a:xfrm>
          <a:custGeom>
            <a:avLst/>
            <a:gdLst>
              <a:gd name="connsiteX0" fmla="*/ 0 w 2141837"/>
              <a:gd name="connsiteY0" fmla="*/ 350108 h 354227"/>
              <a:gd name="connsiteX1" fmla="*/ 185351 w 2141837"/>
              <a:gd name="connsiteY1" fmla="*/ 345989 h 354227"/>
              <a:gd name="connsiteX2" fmla="*/ 189470 w 2141837"/>
              <a:gd name="connsiteY2" fmla="*/ 333632 h 354227"/>
              <a:gd name="connsiteX3" fmla="*/ 193589 w 2141837"/>
              <a:gd name="connsiteY3" fmla="*/ 317157 h 354227"/>
              <a:gd name="connsiteX4" fmla="*/ 205946 w 2141837"/>
              <a:gd name="connsiteY4" fmla="*/ 280086 h 354227"/>
              <a:gd name="connsiteX5" fmla="*/ 210064 w 2141837"/>
              <a:gd name="connsiteY5" fmla="*/ 267730 h 354227"/>
              <a:gd name="connsiteX6" fmla="*/ 214183 w 2141837"/>
              <a:gd name="connsiteY6" fmla="*/ 247135 h 354227"/>
              <a:gd name="connsiteX7" fmla="*/ 222421 w 2141837"/>
              <a:gd name="connsiteY7" fmla="*/ 259492 h 354227"/>
              <a:gd name="connsiteX8" fmla="*/ 230659 w 2141837"/>
              <a:gd name="connsiteY8" fmla="*/ 284205 h 354227"/>
              <a:gd name="connsiteX9" fmla="*/ 238897 w 2141837"/>
              <a:gd name="connsiteY9" fmla="*/ 308919 h 354227"/>
              <a:gd name="connsiteX10" fmla="*/ 243016 w 2141837"/>
              <a:gd name="connsiteY10" fmla="*/ 321276 h 354227"/>
              <a:gd name="connsiteX11" fmla="*/ 255373 w 2141837"/>
              <a:gd name="connsiteY11" fmla="*/ 345989 h 354227"/>
              <a:gd name="connsiteX12" fmla="*/ 267729 w 2141837"/>
              <a:gd name="connsiteY12" fmla="*/ 354227 h 354227"/>
              <a:gd name="connsiteX13" fmla="*/ 539578 w 2141837"/>
              <a:gd name="connsiteY13" fmla="*/ 350108 h 354227"/>
              <a:gd name="connsiteX14" fmla="*/ 568410 w 2141837"/>
              <a:gd name="connsiteY14" fmla="*/ 345989 h 354227"/>
              <a:gd name="connsiteX15" fmla="*/ 584886 w 2141837"/>
              <a:gd name="connsiteY15" fmla="*/ 308919 h 354227"/>
              <a:gd name="connsiteX16" fmla="*/ 589005 w 2141837"/>
              <a:gd name="connsiteY16" fmla="*/ 321276 h 354227"/>
              <a:gd name="connsiteX17" fmla="*/ 601362 w 2141837"/>
              <a:gd name="connsiteY17" fmla="*/ 333632 h 354227"/>
              <a:gd name="connsiteX18" fmla="*/ 609600 w 2141837"/>
              <a:gd name="connsiteY18" fmla="*/ 345989 h 354227"/>
              <a:gd name="connsiteX19" fmla="*/ 893805 w 2141837"/>
              <a:gd name="connsiteY19" fmla="*/ 337751 h 354227"/>
              <a:gd name="connsiteX20" fmla="*/ 955589 w 2141837"/>
              <a:gd name="connsiteY20" fmla="*/ 329513 h 354227"/>
              <a:gd name="connsiteX21" fmla="*/ 972064 w 2141837"/>
              <a:gd name="connsiteY21" fmla="*/ 325395 h 354227"/>
              <a:gd name="connsiteX22" fmla="*/ 1013254 w 2141837"/>
              <a:gd name="connsiteY22" fmla="*/ 321276 h 354227"/>
              <a:gd name="connsiteX23" fmla="*/ 1017373 w 2141837"/>
              <a:gd name="connsiteY23" fmla="*/ 300681 h 354227"/>
              <a:gd name="connsiteX24" fmla="*/ 1021491 w 2141837"/>
              <a:gd name="connsiteY24" fmla="*/ 288324 h 354227"/>
              <a:gd name="connsiteX25" fmla="*/ 1029729 w 2141837"/>
              <a:gd name="connsiteY25" fmla="*/ 255373 h 354227"/>
              <a:gd name="connsiteX26" fmla="*/ 1037967 w 2141837"/>
              <a:gd name="connsiteY26" fmla="*/ 243016 h 354227"/>
              <a:gd name="connsiteX27" fmla="*/ 1042086 w 2141837"/>
              <a:gd name="connsiteY27" fmla="*/ 230659 h 354227"/>
              <a:gd name="connsiteX28" fmla="*/ 1046205 w 2141837"/>
              <a:gd name="connsiteY28" fmla="*/ 214184 h 354227"/>
              <a:gd name="connsiteX29" fmla="*/ 1058562 w 2141837"/>
              <a:gd name="connsiteY29" fmla="*/ 201827 h 354227"/>
              <a:gd name="connsiteX30" fmla="*/ 1062681 w 2141837"/>
              <a:gd name="connsiteY30" fmla="*/ 185351 h 354227"/>
              <a:gd name="connsiteX31" fmla="*/ 1079156 w 2141837"/>
              <a:gd name="connsiteY31" fmla="*/ 156519 h 354227"/>
              <a:gd name="connsiteX32" fmla="*/ 1083275 w 2141837"/>
              <a:gd name="connsiteY32" fmla="*/ 144162 h 354227"/>
              <a:gd name="connsiteX33" fmla="*/ 1095632 w 2141837"/>
              <a:gd name="connsiteY33" fmla="*/ 131805 h 354227"/>
              <a:gd name="connsiteX34" fmla="*/ 1112108 w 2141837"/>
              <a:gd name="connsiteY34" fmla="*/ 107092 h 354227"/>
              <a:gd name="connsiteX35" fmla="*/ 1136821 w 2141837"/>
              <a:gd name="connsiteY35" fmla="*/ 82378 h 354227"/>
              <a:gd name="connsiteX36" fmla="*/ 1153297 w 2141837"/>
              <a:gd name="connsiteY36" fmla="*/ 57665 h 354227"/>
              <a:gd name="connsiteX37" fmla="*/ 1161535 w 2141837"/>
              <a:gd name="connsiteY37" fmla="*/ 45308 h 354227"/>
              <a:gd name="connsiteX38" fmla="*/ 1173891 w 2141837"/>
              <a:gd name="connsiteY38" fmla="*/ 32951 h 354227"/>
              <a:gd name="connsiteX39" fmla="*/ 1178010 w 2141837"/>
              <a:gd name="connsiteY39" fmla="*/ 16476 h 354227"/>
              <a:gd name="connsiteX40" fmla="*/ 1202724 w 2141837"/>
              <a:gd name="connsiteY40" fmla="*/ 0 h 354227"/>
              <a:gd name="connsiteX41" fmla="*/ 1215081 w 2141837"/>
              <a:gd name="connsiteY41" fmla="*/ 4119 h 354227"/>
              <a:gd name="connsiteX42" fmla="*/ 1235675 w 2141837"/>
              <a:gd name="connsiteY42" fmla="*/ 28832 h 354227"/>
              <a:gd name="connsiteX43" fmla="*/ 1248032 w 2141837"/>
              <a:gd name="connsiteY43" fmla="*/ 37070 h 354227"/>
              <a:gd name="connsiteX44" fmla="*/ 1268627 w 2141837"/>
              <a:gd name="connsiteY44" fmla="*/ 57665 h 354227"/>
              <a:gd name="connsiteX45" fmla="*/ 1276864 w 2141837"/>
              <a:gd name="connsiteY45" fmla="*/ 70022 h 354227"/>
              <a:gd name="connsiteX46" fmla="*/ 1301578 w 2141837"/>
              <a:gd name="connsiteY46" fmla="*/ 90616 h 354227"/>
              <a:gd name="connsiteX47" fmla="*/ 1309816 w 2141837"/>
              <a:gd name="connsiteY47" fmla="*/ 102973 h 354227"/>
              <a:gd name="connsiteX48" fmla="*/ 1322173 w 2141837"/>
              <a:gd name="connsiteY48" fmla="*/ 115330 h 354227"/>
              <a:gd name="connsiteX49" fmla="*/ 1330410 w 2141837"/>
              <a:gd name="connsiteY49" fmla="*/ 127686 h 354227"/>
              <a:gd name="connsiteX50" fmla="*/ 1346886 w 2141837"/>
              <a:gd name="connsiteY50" fmla="*/ 131805 h 354227"/>
              <a:gd name="connsiteX51" fmla="*/ 1371600 w 2141837"/>
              <a:gd name="connsiteY51" fmla="*/ 156519 h 354227"/>
              <a:gd name="connsiteX52" fmla="*/ 1392194 w 2141837"/>
              <a:gd name="connsiteY52" fmla="*/ 177113 h 354227"/>
              <a:gd name="connsiteX53" fmla="*/ 1400432 w 2141837"/>
              <a:gd name="connsiteY53" fmla="*/ 189470 h 354227"/>
              <a:gd name="connsiteX54" fmla="*/ 1412789 w 2141837"/>
              <a:gd name="connsiteY54" fmla="*/ 197708 h 354227"/>
              <a:gd name="connsiteX55" fmla="*/ 1429264 w 2141837"/>
              <a:gd name="connsiteY55" fmla="*/ 222422 h 354227"/>
              <a:gd name="connsiteX56" fmla="*/ 1445740 w 2141837"/>
              <a:gd name="connsiteY56" fmla="*/ 247135 h 354227"/>
              <a:gd name="connsiteX57" fmla="*/ 1453978 w 2141837"/>
              <a:gd name="connsiteY57" fmla="*/ 259492 h 354227"/>
              <a:gd name="connsiteX58" fmla="*/ 1478691 w 2141837"/>
              <a:gd name="connsiteY58" fmla="*/ 280086 h 354227"/>
              <a:gd name="connsiteX59" fmla="*/ 1503405 w 2141837"/>
              <a:gd name="connsiteY59" fmla="*/ 292443 h 354227"/>
              <a:gd name="connsiteX60" fmla="*/ 1528119 w 2141837"/>
              <a:gd name="connsiteY60" fmla="*/ 304800 h 354227"/>
              <a:gd name="connsiteX61" fmla="*/ 1565189 w 2141837"/>
              <a:gd name="connsiteY61" fmla="*/ 321276 h 354227"/>
              <a:gd name="connsiteX62" fmla="*/ 1577546 w 2141837"/>
              <a:gd name="connsiteY62" fmla="*/ 325395 h 354227"/>
              <a:gd name="connsiteX63" fmla="*/ 1589902 w 2141837"/>
              <a:gd name="connsiteY63" fmla="*/ 329513 h 354227"/>
              <a:gd name="connsiteX64" fmla="*/ 1602259 w 2141837"/>
              <a:gd name="connsiteY64" fmla="*/ 337751 h 354227"/>
              <a:gd name="connsiteX65" fmla="*/ 1626973 w 2141837"/>
              <a:gd name="connsiteY65" fmla="*/ 345989 h 354227"/>
              <a:gd name="connsiteX66" fmla="*/ 1783491 w 2141837"/>
              <a:gd name="connsiteY66" fmla="*/ 341870 h 354227"/>
              <a:gd name="connsiteX67" fmla="*/ 1787610 w 2141837"/>
              <a:gd name="connsiteY67" fmla="*/ 329513 h 354227"/>
              <a:gd name="connsiteX68" fmla="*/ 1795848 w 2141837"/>
              <a:gd name="connsiteY68" fmla="*/ 280086 h 354227"/>
              <a:gd name="connsiteX69" fmla="*/ 1799967 w 2141837"/>
              <a:gd name="connsiteY69" fmla="*/ 267730 h 354227"/>
              <a:gd name="connsiteX70" fmla="*/ 1812324 w 2141837"/>
              <a:gd name="connsiteY70" fmla="*/ 259492 h 354227"/>
              <a:gd name="connsiteX71" fmla="*/ 1828800 w 2141837"/>
              <a:gd name="connsiteY71" fmla="*/ 288324 h 354227"/>
              <a:gd name="connsiteX72" fmla="*/ 1845275 w 2141837"/>
              <a:gd name="connsiteY72" fmla="*/ 313038 h 354227"/>
              <a:gd name="connsiteX73" fmla="*/ 1853513 w 2141837"/>
              <a:gd name="connsiteY73" fmla="*/ 325395 h 354227"/>
              <a:gd name="connsiteX74" fmla="*/ 1865870 w 2141837"/>
              <a:gd name="connsiteY74" fmla="*/ 329513 h 354227"/>
              <a:gd name="connsiteX75" fmla="*/ 1878227 w 2141837"/>
              <a:gd name="connsiteY75" fmla="*/ 337751 h 354227"/>
              <a:gd name="connsiteX76" fmla="*/ 1948248 w 2141837"/>
              <a:gd name="connsiteY76" fmla="*/ 345989 h 354227"/>
              <a:gd name="connsiteX77" fmla="*/ 1989437 w 2141837"/>
              <a:gd name="connsiteY77" fmla="*/ 350108 h 354227"/>
              <a:gd name="connsiteX78" fmla="*/ 2059459 w 2141837"/>
              <a:gd name="connsiteY78" fmla="*/ 345989 h 354227"/>
              <a:gd name="connsiteX79" fmla="*/ 2100648 w 2141837"/>
              <a:gd name="connsiteY79" fmla="*/ 341870 h 354227"/>
              <a:gd name="connsiteX80" fmla="*/ 2141837 w 2141837"/>
              <a:gd name="connsiteY80" fmla="*/ 337751 h 35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141837" h="354227">
                <a:moveTo>
                  <a:pt x="0" y="350108"/>
                </a:moveTo>
                <a:cubicBezTo>
                  <a:pt x="61784" y="348735"/>
                  <a:pt x="123784" y="351343"/>
                  <a:pt x="185351" y="345989"/>
                </a:cubicBezTo>
                <a:cubicBezTo>
                  <a:pt x="189676" y="345613"/>
                  <a:pt x="188277" y="337807"/>
                  <a:pt x="189470" y="333632"/>
                </a:cubicBezTo>
                <a:cubicBezTo>
                  <a:pt x="191025" y="328189"/>
                  <a:pt x="191962" y="322579"/>
                  <a:pt x="193589" y="317157"/>
                </a:cubicBezTo>
                <a:cubicBezTo>
                  <a:pt x="193592" y="317147"/>
                  <a:pt x="203885" y="286270"/>
                  <a:pt x="205946" y="280086"/>
                </a:cubicBezTo>
                <a:cubicBezTo>
                  <a:pt x="207319" y="275967"/>
                  <a:pt x="209213" y="271987"/>
                  <a:pt x="210064" y="267730"/>
                </a:cubicBezTo>
                <a:lnTo>
                  <a:pt x="214183" y="247135"/>
                </a:lnTo>
                <a:cubicBezTo>
                  <a:pt x="216929" y="251254"/>
                  <a:pt x="220410" y="254968"/>
                  <a:pt x="222421" y="259492"/>
                </a:cubicBezTo>
                <a:cubicBezTo>
                  <a:pt x="225948" y="267427"/>
                  <a:pt x="227913" y="275967"/>
                  <a:pt x="230659" y="284205"/>
                </a:cubicBezTo>
                <a:lnTo>
                  <a:pt x="238897" y="308919"/>
                </a:lnTo>
                <a:lnTo>
                  <a:pt x="243016" y="321276"/>
                </a:lnTo>
                <a:cubicBezTo>
                  <a:pt x="246366" y="331326"/>
                  <a:pt x="247389" y="338004"/>
                  <a:pt x="255373" y="345989"/>
                </a:cubicBezTo>
                <a:cubicBezTo>
                  <a:pt x="258873" y="349489"/>
                  <a:pt x="263610" y="351481"/>
                  <a:pt x="267729" y="354227"/>
                </a:cubicBezTo>
                <a:lnTo>
                  <a:pt x="539578" y="350108"/>
                </a:lnTo>
                <a:cubicBezTo>
                  <a:pt x="549283" y="349842"/>
                  <a:pt x="561960" y="353245"/>
                  <a:pt x="568410" y="345989"/>
                </a:cubicBezTo>
                <a:cubicBezTo>
                  <a:pt x="613513" y="295248"/>
                  <a:pt x="546163" y="321827"/>
                  <a:pt x="584886" y="308919"/>
                </a:cubicBezTo>
                <a:cubicBezTo>
                  <a:pt x="586259" y="313038"/>
                  <a:pt x="586597" y="317663"/>
                  <a:pt x="589005" y="321276"/>
                </a:cubicBezTo>
                <a:cubicBezTo>
                  <a:pt x="592236" y="326123"/>
                  <a:pt x="597633" y="329157"/>
                  <a:pt x="601362" y="333632"/>
                </a:cubicBezTo>
                <a:cubicBezTo>
                  <a:pt x="604531" y="337435"/>
                  <a:pt x="606854" y="341870"/>
                  <a:pt x="609600" y="345989"/>
                </a:cubicBezTo>
                <a:cubicBezTo>
                  <a:pt x="668860" y="344642"/>
                  <a:pt x="819317" y="342265"/>
                  <a:pt x="893805" y="337751"/>
                </a:cubicBezTo>
                <a:cubicBezTo>
                  <a:pt x="899184" y="337425"/>
                  <a:pt x="948430" y="330814"/>
                  <a:pt x="955589" y="329513"/>
                </a:cubicBezTo>
                <a:cubicBezTo>
                  <a:pt x="961158" y="328500"/>
                  <a:pt x="966460" y="326195"/>
                  <a:pt x="972064" y="325395"/>
                </a:cubicBezTo>
                <a:cubicBezTo>
                  <a:pt x="985724" y="323444"/>
                  <a:pt x="999524" y="322649"/>
                  <a:pt x="1013254" y="321276"/>
                </a:cubicBezTo>
                <a:cubicBezTo>
                  <a:pt x="1014627" y="314411"/>
                  <a:pt x="1015675" y="307473"/>
                  <a:pt x="1017373" y="300681"/>
                </a:cubicBezTo>
                <a:cubicBezTo>
                  <a:pt x="1018426" y="296469"/>
                  <a:pt x="1020438" y="292536"/>
                  <a:pt x="1021491" y="288324"/>
                </a:cubicBezTo>
                <a:cubicBezTo>
                  <a:pt x="1023840" y="278926"/>
                  <a:pt x="1025022" y="264787"/>
                  <a:pt x="1029729" y="255373"/>
                </a:cubicBezTo>
                <a:cubicBezTo>
                  <a:pt x="1031943" y="250945"/>
                  <a:pt x="1035753" y="247444"/>
                  <a:pt x="1037967" y="243016"/>
                </a:cubicBezTo>
                <a:cubicBezTo>
                  <a:pt x="1039909" y="239133"/>
                  <a:pt x="1040893" y="234834"/>
                  <a:pt x="1042086" y="230659"/>
                </a:cubicBezTo>
                <a:cubicBezTo>
                  <a:pt x="1043641" y="225216"/>
                  <a:pt x="1043396" y="219099"/>
                  <a:pt x="1046205" y="214184"/>
                </a:cubicBezTo>
                <a:cubicBezTo>
                  <a:pt x="1049095" y="209126"/>
                  <a:pt x="1054443" y="205946"/>
                  <a:pt x="1058562" y="201827"/>
                </a:cubicBezTo>
                <a:cubicBezTo>
                  <a:pt x="1059935" y="196335"/>
                  <a:pt x="1060693" y="190652"/>
                  <a:pt x="1062681" y="185351"/>
                </a:cubicBezTo>
                <a:cubicBezTo>
                  <a:pt x="1073511" y="156473"/>
                  <a:pt x="1067209" y="180415"/>
                  <a:pt x="1079156" y="156519"/>
                </a:cubicBezTo>
                <a:cubicBezTo>
                  <a:pt x="1081098" y="152636"/>
                  <a:pt x="1080867" y="147775"/>
                  <a:pt x="1083275" y="144162"/>
                </a:cubicBezTo>
                <a:cubicBezTo>
                  <a:pt x="1086506" y="139315"/>
                  <a:pt x="1092056" y="136403"/>
                  <a:pt x="1095632" y="131805"/>
                </a:cubicBezTo>
                <a:cubicBezTo>
                  <a:pt x="1101710" y="123990"/>
                  <a:pt x="1105107" y="114093"/>
                  <a:pt x="1112108" y="107092"/>
                </a:cubicBezTo>
                <a:cubicBezTo>
                  <a:pt x="1120346" y="98854"/>
                  <a:pt x="1130359" y="92071"/>
                  <a:pt x="1136821" y="82378"/>
                </a:cubicBezTo>
                <a:lnTo>
                  <a:pt x="1153297" y="57665"/>
                </a:lnTo>
                <a:cubicBezTo>
                  <a:pt x="1156043" y="53546"/>
                  <a:pt x="1158035" y="48809"/>
                  <a:pt x="1161535" y="45308"/>
                </a:cubicBezTo>
                <a:lnTo>
                  <a:pt x="1173891" y="32951"/>
                </a:lnTo>
                <a:cubicBezTo>
                  <a:pt x="1175264" y="27459"/>
                  <a:pt x="1174282" y="20736"/>
                  <a:pt x="1178010" y="16476"/>
                </a:cubicBezTo>
                <a:cubicBezTo>
                  <a:pt x="1184530" y="9025"/>
                  <a:pt x="1202724" y="0"/>
                  <a:pt x="1202724" y="0"/>
                </a:cubicBezTo>
                <a:cubicBezTo>
                  <a:pt x="1206843" y="1373"/>
                  <a:pt x="1211468" y="1711"/>
                  <a:pt x="1215081" y="4119"/>
                </a:cubicBezTo>
                <a:cubicBezTo>
                  <a:pt x="1235321" y="17613"/>
                  <a:pt x="1220481" y="13638"/>
                  <a:pt x="1235675" y="28832"/>
                </a:cubicBezTo>
                <a:cubicBezTo>
                  <a:pt x="1239176" y="32332"/>
                  <a:pt x="1243913" y="34324"/>
                  <a:pt x="1248032" y="37070"/>
                </a:cubicBezTo>
                <a:cubicBezTo>
                  <a:pt x="1270003" y="70026"/>
                  <a:pt x="1241164" y="30201"/>
                  <a:pt x="1268627" y="57665"/>
                </a:cubicBezTo>
                <a:cubicBezTo>
                  <a:pt x="1272127" y="61165"/>
                  <a:pt x="1273364" y="66522"/>
                  <a:pt x="1276864" y="70022"/>
                </a:cubicBezTo>
                <a:cubicBezTo>
                  <a:pt x="1309273" y="102431"/>
                  <a:pt x="1267829" y="50117"/>
                  <a:pt x="1301578" y="90616"/>
                </a:cubicBezTo>
                <a:cubicBezTo>
                  <a:pt x="1304747" y="94419"/>
                  <a:pt x="1306647" y="99170"/>
                  <a:pt x="1309816" y="102973"/>
                </a:cubicBezTo>
                <a:cubicBezTo>
                  <a:pt x="1313545" y="107448"/>
                  <a:pt x="1318444" y="110855"/>
                  <a:pt x="1322173" y="115330"/>
                </a:cubicBezTo>
                <a:cubicBezTo>
                  <a:pt x="1325342" y="119133"/>
                  <a:pt x="1326291" y="124940"/>
                  <a:pt x="1330410" y="127686"/>
                </a:cubicBezTo>
                <a:cubicBezTo>
                  <a:pt x="1335120" y="130826"/>
                  <a:pt x="1341394" y="130432"/>
                  <a:pt x="1346886" y="131805"/>
                </a:cubicBezTo>
                <a:cubicBezTo>
                  <a:pt x="1355124" y="140043"/>
                  <a:pt x="1365138" y="146825"/>
                  <a:pt x="1371600" y="156519"/>
                </a:cubicBezTo>
                <a:cubicBezTo>
                  <a:pt x="1382583" y="172995"/>
                  <a:pt x="1375718" y="166130"/>
                  <a:pt x="1392194" y="177113"/>
                </a:cubicBezTo>
                <a:cubicBezTo>
                  <a:pt x="1394940" y="181232"/>
                  <a:pt x="1396932" y="185970"/>
                  <a:pt x="1400432" y="189470"/>
                </a:cubicBezTo>
                <a:cubicBezTo>
                  <a:pt x="1403932" y="192970"/>
                  <a:pt x="1409529" y="193982"/>
                  <a:pt x="1412789" y="197708"/>
                </a:cubicBezTo>
                <a:cubicBezTo>
                  <a:pt x="1419309" y="205159"/>
                  <a:pt x="1423772" y="214184"/>
                  <a:pt x="1429264" y="222422"/>
                </a:cubicBezTo>
                <a:lnTo>
                  <a:pt x="1445740" y="247135"/>
                </a:lnTo>
                <a:cubicBezTo>
                  <a:pt x="1448486" y="251254"/>
                  <a:pt x="1449859" y="256746"/>
                  <a:pt x="1453978" y="259492"/>
                </a:cubicBezTo>
                <a:cubicBezTo>
                  <a:pt x="1484659" y="279946"/>
                  <a:pt x="1446977" y="253658"/>
                  <a:pt x="1478691" y="280086"/>
                </a:cubicBezTo>
                <a:cubicBezTo>
                  <a:pt x="1496398" y="294842"/>
                  <a:pt x="1484828" y="283154"/>
                  <a:pt x="1503405" y="292443"/>
                </a:cubicBezTo>
                <a:cubicBezTo>
                  <a:pt x="1535344" y="308413"/>
                  <a:pt x="1497059" y="294447"/>
                  <a:pt x="1528119" y="304800"/>
                </a:cubicBezTo>
                <a:cubicBezTo>
                  <a:pt x="1547700" y="317855"/>
                  <a:pt x="1535779" y="311473"/>
                  <a:pt x="1565189" y="321276"/>
                </a:cubicBezTo>
                <a:lnTo>
                  <a:pt x="1577546" y="325395"/>
                </a:lnTo>
                <a:lnTo>
                  <a:pt x="1589902" y="329513"/>
                </a:lnTo>
                <a:cubicBezTo>
                  <a:pt x="1594021" y="332259"/>
                  <a:pt x="1597735" y="335740"/>
                  <a:pt x="1602259" y="337751"/>
                </a:cubicBezTo>
                <a:cubicBezTo>
                  <a:pt x="1610194" y="341278"/>
                  <a:pt x="1626973" y="345989"/>
                  <a:pt x="1626973" y="345989"/>
                </a:cubicBezTo>
                <a:cubicBezTo>
                  <a:pt x="1679146" y="344616"/>
                  <a:pt x="1731573" y="347195"/>
                  <a:pt x="1783491" y="341870"/>
                </a:cubicBezTo>
                <a:cubicBezTo>
                  <a:pt x="1787810" y="341427"/>
                  <a:pt x="1786833" y="333785"/>
                  <a:pt x="1787610" y="329513"/>
                </a:cubicBezTo>
                <a:cubicBezTo>
                  <a:pt x="1795131" y="288150"/>
                  <a:pt x="1787664" y="308730"/>
                  <a:pt x="1795848" y="280086"/>
                </a:cubicBezTo>
                <a:cubicBezTo>
                  <a:pt x="1797041" y="275912"/>
                  <a:pt x="1797255" y="271120"/>
                  <a:pt x="1799967" y="267730"/>
                </a:cubicBezTo>
                <a:cubicBezTo>
                  <a:pt x="1803060" y="263864"/>
                  <a:pt x="1808205" y="262238"/>
                  <a:pt x="1812324" y="259492"/>
                </a:cubicBezTo>
                <a:cubicBezTo>
                  <a:pt x="1840812" y="302224"/>
                  <a:pt x="1797457" y="236084"/>
                  <a:pt x="1828800" y="288324"/>
                </a:cubicBezTo>
                <a:cubicBezTo>
                  <a:pt x="1833894" y="296814"/>
                  <a:pt x="1839783" y="304800"/>
                  <a:pt x="1845275" y="313038"/>
                </a:cubicBezTo>
                <a:cubicBezTo>
                  <a:pt x="1848021" y="317157"/>
                  <a:pt x="1848817" y="323830"/>
                  <a:pt x="1853513" y="325395"/>
                </a:cubicBezTo>
                <a:lnTo>
                  <a:pt x="1865870" y="329513"/>
                </a:lnTo>
                <a:cubicBezTo>
                  <a:pt x="1869989" y="332259"/>
                  <a:pt x="1873799" y="335537"/>
                  <a:pt x="1878227" y="337751"/>
                </a:cubicBezTo>
                <a:cubicBezTo>
                  <a:pt x="1897010" y="347143"/>
                  <a:pt x="1938873" y="345208"/>
                  <a:pt x="1948248" y="345989"/>
                </a:cubicBezTo>
                <a:cubicBezTo>
                  <a:pt x="1961998" y="347135"/>
                  <a:pt x="1975707" y="348735"/>
                  <a:pt x="1989437" y="350108"/>
                </a:cubicBezTo>
                <a:lnTo>
                  <a:pt x="2059459" y="345989"/>
                </a:lnTo>
                <a:cubicBezTo>
                  <a:pt x="2073219" y="344970"/>
                  <a:pt x="2086926" y="343314"/>
                  <a:pt x="2100648" y="341870"/>
                </a:cubicBezTo>
                <a:cubicBezTo>
                  <a:pt x="2141218" y="337599"/>
                  <a:pt x="2125050" y="337751"/>
                  <a:pt x="2141837" y="337751"/>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631394" y="1138924"/>
            <a:ext cx="2820113" cy="11422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621423" y="2718471"/>
            <a:ext cx="2820113" cy="11422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619999" y="4212560"/>
            <a:ext cx="2820113" cy="1142230"/>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7994923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2637241189"/>
                  </p:ext>
                </p:extLst>
              </p:nvPr>
            </p:nvGraphicFramePr>
            <p:xfrm>
              <a:off x="251071" y="1571193"/>
              <a:ext cx="11654316" cy="2856025"/>
            </p:xfrm>
            <a:graphic>
              <a:graphicData uri="http://schemas.openxmlformats.org/drawingml/2006/table">
                <a:tbl>
                  <a:tblPr>
                    <a:tableStyleId>{5940675A-B579-460E-94D1-54222C63F5DA}</a:tableStyleId>
                  </a:tblPr>
                  <a:tblGrid>
                    <a:gridCol w="2217106">
                      <a:extLst>
                        <a:ext uri="{9D8B030D-6E8A-4147-A177-3AD203B41FA5}">
                          <a16:colId xmlns:a16="http://schemas.microsoft.com/office/drawing/2014/main" val="3199788580"/>
                        </a:ext>
                      </a:extLst>
                    </a:gridCol>
                    <a:gridCol w="4348940">
                      <a:extLst>
                        <a:ext uri="{9D8B030D-6E8A-4147-A177-3AD203B41FA5}">
                          <a16:colId xmlns:a16="http://schemas.microsoft.com/office/drawing/2014/main" val="1126656687"/>
                        </a:ext>
                      </a:extLst>
                    </a:gridCol>
                    <a:gridCol w="5088270">
                      <a:extLst>
                        <a:ext uri="{9D8B030D-6E8A-4147-A177-3AD203B41FA5}">
                          <a16:colId xmlns:a16="http://schemas.microsoft.com/office/drawing/2014/main" val="2844704679"/>
                        </a:ext>
                      </a:extLst>
                    </a:gridCol>
                  </a:tblGrid>
                  <a:tr h="195602">
                    <a:tc>
                      <a:txBody>
                        <a:bodyPr/>
                        <a:lstStyle/>
                        <a:p>
                          <a:pPr algn="ctr" rtl="0" fontAlgn="base"/>
                          <a:r>
                            <a:rPr lang="en-GB" sz="1400" b="1" dirty="0">
                              <a:effectLst/>
                              <a:latin typeface="Arial" panose="020B0604020202020204" pitchFamily="34" charset="0"/>
                              <a:cs typeface="Arial" panose="020B0604020202020204" pitchFamily="34" charset="0"/>
                            </a:rPr>
                            <a:t>Feature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ctr" rtl="0" fontAlgn="base"/>
                          <a:r>
                            <a:rPr lang="en-GB" sz="1400" b="1" dirty="0">
                              <a:effectLst/>
                              <a:latin typeface="Arial" panose="020B0604020202020204" pitchFamily="34" charset="0"/>
                              <a:cs typeface="Arial" panose="020B0604020202020204" pitchFamily="34" charset="0"/>
                            </a:rPr>
                            <a:t>Image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ctr" rtl="0" fontAlgn="base"/>
                          <a:r>
                            <a:rPr lang="en-GB" sz="1400" b="1" dirty="0">
                              <a:effectLst/>
                              <a:latin typeface="Arial" panose="020B0604020202020204" pitchFamily="34" charset="0"/>
                              <a:cs typeface="Arial" panose="020B0604020202020204" pitchFamily="34" charset="0"/>
                            </a:rPr>
                            <a:t>HGV data </a:t>
                          </a:r>
                          <a:endParaRPr lang="en-GB" sz="1400" b="1"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1233485939"/>
                      </a:ext>
                    </a:extLst>
                  </a:tr>
                  <a:tr h="519520">
                    <a:tc>
                      <a:txBody>
                        <a:bodyPr/>
                        <a:lstStyle/>
                        <a:p>
                          <a:pPr algn="l" rtl="0" fontAlgn="base"/>
                          <a:r>
                            <a:rPr lang="en-GB" sz="1400" b="1" dirty="0">
                              <a:effectLst/>
                              <a:latin typeface="Arial" panose="020B0604020202020204" pitchFamily="34" charset="0"/>
                              <a:cs typeface="Arial" panose="020B0604020202020204" pitchFamily="34" charset="0"/>
                            </a:rPr>
                            <a:t>Nature of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An image can be decomposed in a large number of pixels. </a:t>
                          </a:r>
                          <a:r>
                            <a:rPr lang="en-US" sz="1400" dirty="0" smtClean="0">
                              <a:effectLst/>
                              <a:latin typeface="Arial" panose="020B0604020202020204" pitchFamily="34" charset="0"/>
                              <a:cs typeface="Arial" panose="020B0604020202020204" pitchFamily="34" charset="0"/>
                            </a:rPr>
                            <a:t>2D</a:t>
                          </a:r>
                          <a:endParaRPr lang="en-US" sz="1400" b="0"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Genome is decomposed in millions of single nucleotide variants (SNVs</a:t>
                          </a:r>
                          <a:r>
                            <a:rPr lang="en-US" sz="1400" dirty="0" smtClean="0">
                              <a:effectLst/>
                              <a:latin typeface="Arial" panose="020B0604020202020204" pitchFamily="34" charset="0"/>
                              <a:cs typeface="Arial" panose="020B0604020202020204" pitchFamily="34" charset="0"/>
                            </a:rPr>
                            <a:t>) which</a:t>
                          </a:r>
                          <a:r>
                            <a:rPr lang="en-US" sz="1400" baseline="0" dirty="0" smtClean="0">
                              <a:effectLst/>
                              <a:latin typeface="Arial" panose="020B0604020202020204" pitchFamily="34" charset="0"/>
                              <a:cs typeface="Arial" panose="020B0604020202020204" pitchFamily="34" charset="0"/>
                            </a:rPr>
                            <a:t> can be clustered in windows</a:t>
                          </a:r>
                          <a:r>
                            <a:rPr lang="en-US" sz="1400" dirty="0" smtClean="0">
                              <a:effectLst/>
                              <a:latin typeface="Arial" panose="020B0604020202020204" pitchFamily="34" charset="0"/>
                              <a:cs typeface="Arial" panose="020B0604020202020204" pitchFamily="34" charset="0"/>
                            </a:rPr>
                            <a:t>.</a:t>
                          </a:r>
                          <a:r>
                            <a:rPr lang="en-US" sz="1400" dirty="0">
                              <a:effectLst/>
                              <a:latin typeface="Arial" panose="020B0604020202020204" pitchFamily="34" charset="0"/>
                              <a:cs typeface="Arial" panose="020B0604020202020204" pitchFamily="34" charset="0"/>
                            </a:rPr>
                            <a:t> </a:t>
                          </a:r>
                          <a:r>
                            <a:rPr lang="en-US" sz="1400" dirty="0" smtClean="0">
                              <a:effectLst/>
                              <a:latin typeface="Arial" panose="020B0604020202020204" pitchFamily="34" charset="0"/>
                              <a:cs typeface="Arial" panose="020B0604020202020204" pitchFamily="34" charset="0"/>
                            </a:rPr>
                            <a:t> 1D</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2566750319"/>
                      </a:ext>
                    </a:extLst>
                  </a:tr>
                  <a:tr h="425835">
                    <a:tc>
                      <a:txBody>
                        <a:bodyPr/>
                        <a:lstStyle/>
                        <a:p>
                          <a:pPr algn="l" rtl="0" fontAlgn="base"/>
                          <a:r>
                            <a:rPr lang="en-GB" sz="1400" b="1" dirty="0">
                              <a:effectLst/>
                              <a:latin typeface="Arial" panose="020B0604020202020204" pitchFamily="34" charset="0"/>
                              <a:cs typeface="Arial" panose="020B0604020202020204" pitchFamily="34" charset="0"/>
                            </a:rPr>
                            <a:t>Massive amount of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a:effectLst/>
                              <a:latin typeface="Arial" panose="020B0604020202020204" pitchFamily="34" charset="0"/>
                              <a:cs typeface="Arial" panose="020B0604020202020204" pitchFamily="34" charset="0"/>
                            </a:rPr>
                            <a:t>Millions of images are available. </a:t>
                          </a:r>
                          <a:endParaRPr lang="en-US" sz="1400" b="0" i="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b="0" i="0" dirty="0" smtClean="0">
                              <a:effectLst/>
                              <a:latin typeface="Arial" panose="020B0604020202020204" pitchFamily="34" charset="0"/>
                              <a:cs typeface="Arial" panose="020B0604020202020204" pitchFamily="34" charset="0"/>
                            </a:rPr>
                            <a:t>Large</a:t>
                          </a:r>
                          <a:r>
                            <a:rPr lang="en-US" sz="1400" b="0" i="0" baseline="0" dirty="0" smtClean="0">
                              <a:effectLst/>
                              <a:latin typeface="Arial" panose="020B0604020202020204" pitchFamily="34" charset="0"/>
                              <a:cs typeface="Arial" panose="020B0604020202020204" pitchFamily="34" charset="0"/>
                            </a:rPr>
                            <a:t> number of simulations</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785469878"/>
                      </a:ext>
                    </a:extLst>
                  </a:tr>
                  <a:tr h="425835">
                    <a:tc>
                      <a:txBody>
                        <a:bodyPr/>
                        <a:lstStyle/>
                        <a:p>
                          <a:pPr algn="l" rtl="0" fontAlgn="base"/>
                          <a:r>
                            <a:rPr lang="en-GB" sz="1400" b="1" dirty="0">
                              <a:effectLst/>
                              <a:latin typeface="Arial" panose="020B0604020202020204" pitchFamily="34" charset="0"/>
                              <a:cs typeface="Arial" panose="020B0604020202020204" pitchFamily="34" charset="0"/>
                            </a:rPr>
                            <a:t>Complex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a:effectLst/>
                              <a:latin typeface="Arial" panose="020B0604020202020204" pitchFamily="34" charset="0"/>
                              <a:cs typeface="Arial" panose="020B0604020202020204" pitchFamily="34" charset="0"/>
                            </a:rPr>
                            <a:t>Large number of non-informative (a priori unknown) pixels in each image. </a:t>
                          </a:r>
                          <a:endParaRPr lang="en-US" sz="1400" b="0" i="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Large number of non-informative </a:t>
                          </a:r>
                          <a:r>
                            <a:rPr lang="en-US" sz="1400" dirty="0" smtClean="0">
                              <a:effectLst/>
                              <a:latin typeface="Arial" panose="020B0604020202020204" pitchFamily="34" charset="0"/>
                              <a:cs typeface="Arial" panose="020B0604020202020204" pitchFamily="34" charset="0"/>
                            </a:rPr>
                            <a:t>regions/SFS patterns.</a:t>
                          </a:r>
                          <a:r>
                            <a:rPr lang="en-US" sz="1400" dirty="0">
                              <a:effectLst/>
                              <a:latin typeface="Arial" panose="020B0604020202020204" pitchFamily="34" charset="0"/>
                              <a:cs typeface="Arial" panose="020B0604020202020204" pitchFamily="34" charset="0"/>
                            </a:rPr>
                            <a:t> </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557762004"/>
                      </a:ext>
                    </a:extLst>
                  </a:tr>
                  <a:tr h="425835">
                    <a:tc>
                      <a:txBody>
                        <a:bodyPr/>
                        <a:lstStyle/>
                        <a:p>
                          <a:pPr algn="l" rtl="0" fontAlgn="base"/>
                          <a:r>
                            <a:rPr lang="en-GB" sz="1400" b="1" dirty="0" smtClean="0">
                              <a:effectLst/>
                              <a:latin typeface="Arial" panose="020B0604020202020204" pitchFamily="34" charset="0"/>
                              <a:cs typeface="Arial" panose="020B0604020202020204" pitchFamily="34" charset="0"/>
                            </a:rPr>
                            <a:t>Input layers</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b="0" i="0" baseline="0" dirty="0" smtClean="0">
                              <a:effectLst/>
                              <a:latin typeface="Arial" panose="020B0604020202020204" pitchFamily="34" charset="0"/>
                              <a:cs typeface="Arial" panose="020B0604020202020204" pitchFamily="34" charset="0"/>
                            </a:rPr>
                            <a:t>Three, one for each color filter </a:t>
                          </a:r>
                          <a:endParaRPr lang="en-US" sz="1400" b="0"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14:m>
                            <m:oMathPara xmlns:m="http://schemas.openxmlformats.org/officeDocument/2006/math">
                              <m:oMathParaPr>
                                <m:jc m:val="centerGroup"/>
                              </m:oMathParaPr>
                              <m:oMath xmlns:m="http://schemas.openxmlformats.org/officeDocument/2006/math">
                                <m:sSup>
                                  <m:sSupPr>
                                    <m:ctrlPr>
                                      <a:rPr lang="en-GB" sz="1400" b="0" i="1" smtClean="0">
                                        <a:effectLst/>
                                        <a:latin typeface="Cambria Math" panose="02040503050406030204" pitchFamily="18" charset="0"/>
                                      </a:rPr>
                                    </m:ctrlPr>
                                  </m:sSupPr>
                                  <m:e>
                                    <m:r>
                                      <a:rPr lang="en-US" sz="1400" b="0" i="1" smtClean="0">
                                        <a:effectLst/>
                                        <a:latin typeface="Cambria Math" panose="02040503050406030204" pitchFamily="18" charset="0"/>
                                      </a:rPr>
                                      <m:t>3</m:t>
                                    </m:r>
                                  </m:e>
                                  <m:sup>
                                    <m:r>
                                      <a:rPr lang="en-US" sz="1400" b="0" i="1" smtClean="0">
                                        <a:effectLst/>
                                        <a:latin typeface="Cambria Math" panose="02040503050406030204" pitchFamily="18" charset="0"/>
                                      </a:rPr>
                                      <m:t>𝑛</m:t>
                                    </m:r>
                                  </m:sup>
                                </m:sSup>
                                <m:r>
                                  <a:rPr lang="en-US" sz="1400" b="0" i="1" smtClean="0">
                                    <a:effectLst/>
                                    <a:latin typeface="Cambria Math" panose="02040503050406030204" pitchFamily="18" charset="0"/>
                                  </a:rPr>
                                  <m:t>−2</m:t>
                                </m:r>
                              </m:oMath>
                            </m:oMathPara>
                          </a14:m>
                          <a:endParaRPr lang="en-GB"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2106002345"/>
                      </a:ext>
                    </a:extLst>
                  </a:tr>
                  <a:tr h="704523">
                    <a:tc>
                      <a:txBody>
                        <a:bodyPr/>
                        <a:lstStyle/>
                        <a:p>
                          <a:pPr algn="l" rtl="0" fontAlgn="base"/>
                          <a:r>
                            <a:rPr lang="en-GB" sz="1400" b="1" dirty="0">
                              <a:effectLst/>
                              <a:latin typeface="Arial" panose="020B0604020202020204" pitchFamily="34" charset="0"/>
                              <a:cs typeface="Arial" panose="020B0604020202020204" pitchFamily="34" charset="0"/>
                            </a:rPr>
                            <a:t>Spatial continuity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Two dimensional contiguous pixels show similar values. </a:t>
                          </a:r>
                          <a:endParaRPr lang="en-US" sz="1400" b="0"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smtClean="0">
                              <a:effectLst/>
                              <a:latin typeface="Arial" panose="020B0604020202020204" pitchFamily="34" charset="0"/>
                              <a:cs typeface="Arial" panose="020B0604020202020204" pitchFamily="34" charset="0"/>
                            </a:rPr>
                            <a:t>One dimensional contiguous regions tend to show (but not necessarily) similar values</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3890098944"/>
                      </a:ext>
                    </a:extLst>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2637241189"/>
                  </p:ext>
                </p:extLst>
              </p:nvPr>
            </p:nvGraphicFramePr>
            <p:xfrm>
              <a:off x="251071" y="1571193"/>
              <a:ext cx="11654316" cy="2856025"/>
            </p:xfrm>
            <a:graphic>
              <a:graphicData uri="http://schemas.openxmlformats.org/drawingml/2006/table">
                <a:tbl>
                  <a:tblPr>
                    <a:tableStyleId>{5940675A-B579-460E-94D1-54222C63F5DA}</a:tableStyleId>
                  </a:tblPr>
                  <a:tblGrid>
                    <a:gridCol w="2217106">
                      <a:extLst>
                        <a:ext uri="{9D8B030D-6E8A-4147-A177-3AD203B41FA5}">
                          <a16:colId xmlns:a16="http://schemas.microsoft.com/office/drawing/2014/main" val="3199788580"/>
                        </a:ext>
                      </a:extLst>
                    </a:gridCol>
                    <a:gridCol w="4348940">
                      <a:extLst>
                        <a:ext uri="{9D8B030D-6E8A-4147-A177-3AD203B41FA5}">
                          <a16:colId xmlns:a16="http://schemas.microsoft.com/office/drawing/2014/main" val="1126656687"/>
                        </a:ext>
                      </a:extLst>
                    </a:gridCol>
                    <a:gridCol w="5088270">
                      <a:extLst>
                        <a:ext uri="{9D8B030D-6E8A-4147-A177-3AD203B41FA5}">
                          <a16:colId xmlns:a16="http://schemas.microsoft.com/office/drawing/2014/main" val="2844704679"/>
                        </a:ext>
                      </a:extLst>
                    </a:gridCol>
                  </a:tblGrid>
                  <a:tr h="283476">
                    <a:tc>
                      <a:txBody>
                        <a:bodyPr/>
                        <a:lstStyle/>
                        <a:p>
                          <a:pPr algn="ctr" rtl="0" fontAlgn="base"/>
                          <a:r>
                            <a:rPr lang="en-GB" sz="1400" b="1" dirty="0">
                              <a:effectLst/>
                              <a:latin typeface="Arial" panose="020B0604020202020204" pitchFamily="34" charset="0"/>
                              <a:cs typeface="Arial" panose="020B0604020202020204" pitchFamily="34" charset="0"/>
                            </a:rPr>
                            <a:t>Feature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ctr" rtl="0" fontAlgn="base"/>
                          <a:r>
                            <a:rPr lang="en-GB" sz="1400" b="1" dirty="0">
                              <a:effectLst/>
                              <a:latin typeface="Arial" panose="020B0604020202020204" pitchFamily="34" charset="0"/>
                              <a:cs typeface="Arial" panose="020B0604020202020204" pitchFamily="34" charset="0"/>
                            </a:rPr>
                            <a:t>Image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ctr" rtl="0" fontAlgn="base"/>
                          <a:r>
                            <a:rPr lang="en-GB" sz="1400" b="1" dirty="0">
                              <a:effectLst/>
                              <a:latin typeface="Arial" panose="020B0604020202020204" pitchFamily="34" charset="0"/>
                              <a:cs typeface="Arial" panose="020B0604020202020204" pitchFamily="34" charset="0"/>
                            </a:rPr>
                            <a:t>HGV data </a:t>
                          </a:r>
                          <a:endParaRPr lang="en-GB" sz="1400" b="1"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1233485939"/>
                      </a:ext>
                    </a:extLst>
                  </a:tr>
                  <a:tr h="519520">
                    <a:tc>
                      <a:txBody>
                        <a:bodyPr/>
                        <a:lstStyle/>
                        <a:p>
                          <a:pPr algn="l" rtl="0" fontAlgn="base"/>
                          <a:r>
                            <a:rPr lang="en-GB" sz="1400" b="1" dirty="0">
                              <a:effectLst/>
                              <a:latin typeface="Arial" panose="020B0604020202020204" pitchFamily="34" charset="0"/>
                              <a:cs typeface="Arial" panose="020B0604020202020204" pitchFamily="34" charset="0"/>
                            </a:rPr>
                            <a:t>Nature of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An image can be decomposed in a large number of pixels. </a:t>
                          </a:r>
                          <a:r>
                            <a:rPr lang="en-US" sz="1400" dirty="0" smtClean="0">
                              <a:effectLst/>
                              <a:latin typeface="Arial" panose="020B0604020202020204" pitchFamily="34" charset="0"/>
                              <a:cs typeface="Arial" panose="020B0604020202020204" pitchFamily="34" charset="0"/>
                            </a:rPr>
                            <a:t>2D</a:t>
                          </a:r>
                          <a:endParaRPr lang="en-US" sz="1400" b="0"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Genome is decomposed in millions of single nucleotide variants (SNVs</a:t>
                          </a:r>
                          <a:r>
                            <a:rPr lang="en-US" sz="1400" dirty="0" smtClean="0">
                              <a:effectLst/>
                              <a:latin typeface="Arial" panose="020B0604020202020204" pitchFamily="34" charset="0"/>
                              <a:cs typeface="Arial" panose="020B0604020202020204" pitchFamily="34" charset="0"/>
                            </a:rPr>
                            <a:t>) which</a:t>
                          </a:r>
                          <a:r>
                            <a:rPr lang="en-US" sz="1400" baseline="0" dirty="0" smtClean="0">
                              <a:effectLst/>
                              <a:latin typeface="Arial" panose="020B0604020202020204" pitchFamily="34" charset="0"/>
                              <a:cs typeface="Arial" panose="020B0604020202020204" pitchFamily="34" charset="0"/>
                            </a:rPr>
                            <a:t> can be clustered in windows</a:t>
                          </a:r>
                          <a:r>
                            <a:rPr lang="en-US" sz="1400" dirty="0" smtClean="0">
                              <a:effectLst/>
                              <a:latin typeface="Arial" panose="020B0604020202020204" pitchFamily="34" charset="0"/>
                              <a:cs typeface="Arial" panose="020B0604020202020204" pitchFamily="34" charset="0"/>
                            </a:rPr>
                            <a:t>.</a:t>
                          </a:r>
                          <a:r>
                            <a:rPr lang="en-US" sz="1400" dirty="0">
                              <a:effectLst/>
                              <a:latin typeface="Arial" panose="020B0604020202020204" pitchFamily="34" charset="0"/>
                              <a:cs typeface="Arial" panose="020B0604020202020204" pitchFamily="34" charset="0"/>
                            </a:rPr>
                            <a:t> </a:t>
                          </a:r>
                          <a:r>
                            <a:rPr lang="en-US" sz="1400" dirty="0" smtClean="0">
                              <a:effectLst/>
                              <a:latin typeface="Arial" panose="020B0604020202020204" pitchFamily="34" charset="0"/>
                              <a:cs typeface="Arial" panose="020B0604020202020204" pitchFamily="34" charset="0"/>
                            </a:rPr>
                            <a:t> 1D</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2566750319"/>
                      </a:ext>
                    </a:extLst>
                  </a:tr>
                  <a:tr h="425835">
                    <a:tc>
                      <a:txBody>
                        <a:bodyPr/>
                        <a:lstStyle/>
                        <a:p>
                          <a:pPr algn="l" rtl="0" fontAlgn="base"/>
                          <a:r>
                            <a:rPr lang="en-GB" sz="1400" b="1" dirty="0">
                              <a:effectLst/>
                              <a:latin typeface="Arial" panose="020B0604020202020204" pitchFamily="34" charset="0"/>
                              <a:cs typeface="Arial" panose="020B0604020202020204" pitchFamily="34" charset="0"/>
                            </a:rPr>
                            <a:t>Massive amount of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a:effectLst/>
                              <a:latin typeface="Arial" panose="020B0604020202020204" pitchFamily="34" charset="0"/>
                              <a:cs typeface="Arial" panose="020B0604020202020204" pitchFamily="34" charset="0"/>
                            </a:rPr>
                            <a:t>Millions of images are available. </a:t>
                          </a:r>
                          <a:endParaRPr lang="en-US" sz="1400" b="0" i="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b="0" i="0" dirty="0" smtClean="0">
                              <a:effectLst/>
                              <a:latin typeface="Arial" panose="020B0604020202020204" pitchFamily="34" charset="0"/>
                              <a:cs typeface="Arial" panose="020B0604020202020204" pitchFamily="34" charset="0"/>
                            </a:rPr>
                            <a:t>Large</a:t>
                          </a:r>
                          <a:r>
                            <a:rPr lang="en-US" sz="1400" b="0" i="0" baseline="0" dirty="0" smtClean="0">
                              <a:effectLst/>
                              <a:latin typeface="Arial" panose="020B0604020202020204" pitchFamily="34" charset="0"/>
                              <a:cs typeface="Arial" panose="020B0604020202020204" pitchFamily="34" charset="0"/>
                            </a:rPr>
                            <a:t> number of simulations</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785469878"/>
                      </a:ext>
                    </a:extLst>
                  </a:tr>
                  <a:tr h="496836">
                    <a:tc>
                      <a:txBody>
                        <a:bodyPr/>
                        <a:lstStyle/>
                        <a:p>
                          <a:pPr algn="l" rtl="0" fontAlgn="base"/>
                          <a:r>
                            <a:rPr lang="en-GB" sz="1400" b="1" dirty="0">
                              <a:effectLst/>
                              <a:latin typeface="Arial" panose="020B0604020202020204" pitchFamily="34" charset="0"/>
                              <a:cs typeface="Arial" panose="020B0604020202020204" pitchFamily="34" charset="0"/>
                            </a:rPr>
                            <a:t>Complex data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a:effectLst/>
                              <a:latin typeface="Arial" panose="020B0604020202020204" pitchFamily="34" charset="0"/>
                              <a:cs typeface="Arial" panose="020B0604020202020204" pitchFamily="34" charset="0"/>
                            </a:rPr>
                            <a:t>Large number of non-informative (a priori unknown) pixels in each image. </a:t>
                          </a:r>
                          <a:endParaRPr lang="en-US" sz="1400" b="0" i="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Large number of non-informative </a:t>
                          </a:r>
                          <a:r>
                            <a:rPr lang="en-US" sz="1400" dirty="0" smtClean="0">
                              <a:effectLst/>
                              <a:latin typeface="Arial" panose="020B0604020202020204" pitchFamily="34" charset="0"/>
                              <a:cs typeface="Arial" panose="020B0604020202020204" pitchFamily="34" charset="0"/>
                            </a:rPr>
                            <a:t>regions/SFS patterns.</a:t>
                          </a:r>
                          <a:r>
                            <a:rPr lang="en-US" sz="1400" dirty="0">
                              <a:effectLst/>
                              <a:latin typeface="Arial" panose="020B0604020202020204" pitchFamily="34" charset="0"/>
                              <a:cs typeface="Arial" panose="020B0604020202020204" pitchFamily="34" charset="0"/>
                            </a:rPr>
                            <a:t> </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557762004"/>
                      </a:ext>
                    </a:extLst>
                  </a:tr>
                  <a:tr h="425835">
                    <a:tc>
                      <a:txBody>
                        <a:bodyPr/>
                        <a:lstStyle/>
                        <a:p>
                          <a:pPr algn="l" rtl="0" fontAlgn="base"/>
                          <a:r>
                            <a:rPr lang="en-GB" sz="1400" b="1" dirty="0" smtClean="0">
                              <a:effectLst/>
                              <a:latin typeface="Arial" panose="020B0604020202020204" pitchFamily="34" charset="0"/>
                              <a:cs typeface="Arial" panose="020B0604020202020204" pitchFamily="34" charset="0"/>
                            </a:rPr>
                            <a:t>Input layers</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b="0" i="0" baseline="0" dirty="0" smtClean="0">
                              <a:effectLst/>
                              <a:latin typeface="Arial" panose="020B0604020202020204" pitchFamily="34" charset="0"/>
                              <a:cs typeface="Arial" panose="020B0604020202020204" pitchFamily="34" charset="0"/>
                            </a:rPr>
                            <a:t>Three, one for each color filter </a:t>
                          </a:r>
                          <a:endParaRPr lang="en-US" sz="1400" b="0" i="0" dirty="0">
                            <a:effectLst/>
                            <a:latin typeface="Arial" panose="020B0604020202020204" pitchFamily="34" charset="0"/>
                            <a:cs typeface="Arial" panose="020B0604020202020204" pitchFamily="34" charset="0"/>
                          </a:endParaRPr>
                        </a:p>
                      </a:txBody>
                      <a:tcPr marL="70114" marR="70114" marT="35058" marB="35058"/>
                    </a:tc>
                    <a:tc>
                      <a:txBody>
                        <a:bodyPr/>
                        <a:lstStyle/>
                        <a:p>
                          <a:endParaRPr lang="en-US"/>
                        </a:p>
                      </a:txBody>
                      <a:tcPr marL="70114" marR="70114" marT="35058" marB="35058">
                        <a:blipFill>
                          <a:blip r:embed="rId2"/>
                          <a:stretch>
                            <a:fillRect l="-129102" t="-410000" r="-359" b="-168571"/>
                          </a:stretch>
                        </a:blipFill>
                      </a:tcPr>
                    </a:tc>
                    <a:extLst>
                      <a:ext uri="{0D108BD9-81ED-4DB2-BD59-A6C34878D82A}">
                        <a16:rowId xmlns:a16="http://schemas.microsoft.com/office/drawing/2014/main" val="2106002345"/>
                      </a:ext>
                    </a:extLst>
                  </a:tr>
                  <a:tr h="704523">
                    <a:tc>
                      <a:txBody>
                        <a:bodyPr/>
                        <a:lstStyle/>
                        <a:p>
                          <a:pPr algn="l" rtl="0" fontAlgn="base"/>
                          <a:r>
                            <a:rPr lang="en-GB" sz="1400" b="1" dirty="0">
                              <a:effectLst/>
                              <a:latin typeface="Arial" panose="020B0604020202020204" pitchFamily="34" charset="0"/>
                              <a:cs typeface="Arial" panose="020B0604020202020204" pitchFamily="34" charset="0"/>
                            </a:rPr>
                            <a:t>Spatial continuity </a:t>
                          </a:r>
                          <a:endParaRPr lang="en-GB" sz="1400" b="1"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a:effectLst/>
                              <a:latin typeface="Arial" panose="020B0604020202020204" pitchFamily="34" charset="0"/>
                              <a:cs typeface="Arial" panose="020B0604020202020204" pitchFamily="34" charset="0"/>
                            </a:rPr>
                            <a:t>Two dimensional contiguous pixels show similar values. </a:t>
                          </a:r>
                          <a:endParaRPr lang="en-US" sz="1400" b="0" i="0" dirty="0">
                            <a:effectLst/>
                            <a:latin typeface="Arial" panose="020B0604020202020204" pitchFamily="34" charset="0"/>
                            <a:cs typeface="Arial" panose="020B0604020202020204" pitchFamily="34" charset="0"/>
                          </a:endParaRPr>
                        </a:p>
                      </a:txBody>
                      <a:tcPr marL="70114" marR="70114" marT="35058" marB="35058"/>
                    </a:tc>
                    <a:tc>
                      <a:txBody>
                        <a:bodyPr/>
                        <a:lstStyle/>
                        <a:p>
                          <a:pPr algn="l" rtl="0" fontAlgn="base"/>
                          <a:r>
                            <a:rPr lang="en-US" sz="1400" dirty="0" smtClean="0">
                              <a:effectLst/>
                              <a:latin typeface="Arial" panose="020B0604020202020204" pitchFamily="34" charset="0"/>
                              <a:cs typeface="Arial" panose="020B0604020202020204" pitchFamily="34" charset="0"/>
                            </a:rPr>
                            <a:t>One dimensional contiguous regions tend to show (but not necessarily) similar values</a:t>
                          </a:r>
                          <a:endParaRPr lang="en-US" sz="1400" b="0" i="0" dirty="0">
                            <a:effectLst/>
                            <a:latin typeface="Arial" panose="020B0604020202020204" pitchFamily="34" charset="0"/>
                            <a:cs typeface="Arial" panose="020B0604020202020204" pitchFamily="34" charset="0"/>
                          </a:endParaRPr>
                        </a:p>
                      </a:txBody>
                      <a:tcPr marL="70114" marR="70114" marT="35058" marB="35058"/>
                    </a:tc>
                    <a:extLst>
                      <a:ext uri="{0D108BD9-81ED-4DB2-BD59-A6C34878D82A}">
                        <a16:rowId xmlns:a16="http://schemas.microsoft.com/office/drawing/2014/main" val="3890098944"/>
                      </a:ext>
                    </a:extLst>
                  </a:tr>
                </a:tbl>
              </a:graphicData>
            </a:graphic>
          </p:graphicFrame>
        </mc:Fallback>
      </mc:AlternateContent>
      <p:sp>
        <p:nvSpPr>
          <p:cNvPr id="8" name="Rectangle 7"/>
          <p:cNvSpPr/>
          <p:nvPr/>
        </p:nvSpPr>
        <p:spPr>
          <a:xfrm>
            <a:off x="6841983" y="3295016"/>
            <a:ext cx="5063404" cy="418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9"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38453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11266" name="Picture 2"/>
          <p:cNvPicPr>
            <a:picLocks noChangeAspect="1" noChangeArrowheads="1"/>
          </p:cNvPicPr>
          <p:nvPr/>
        </p:nvPicPr>
        <p:blipFill>
          <a:blip r:embed="rId3"/>
          <a:srcRect/>
          <a:stretch>
            <a:fillRect/>
          </a:stretch>
        </p:blipFill>
        <p:spPr bwMode="auto">
          <a:xfrm>
            <a:off x="1987550" y="1647826"/>
            <a:ext cx="3879850" cy="4595813"/>
          </a:xfrm>
          <a:prstGeom prst="rect">
            <a:avLst/>
          </a:prstGeom>
          <a:noFill/>
          <a:ln w="9525">
            <a:noFill/>
            <a:miter lim="800000"/>
            <a:headEnd/>
            <a:tailEnd/>
          </a:ln>
          <a:effectLst/>
        </p:spPr>
      </p:pic>
      <p:sp>
        <p:nvSpPr>
          <p:cNvPr id="11273" name="Rectangle 9"/>
          <p:cNvSpPr>
            <a:spLocks noChangeArrowheads="1"/>
          </p:cNvSpPr>
          <p:nvPr/>
        </p:nvSpPr>
        <p:spPr bwMode="auto">
          <a:xfrm>
            <a:off x="6324600" y="1477144"/>
            <a:ext cx="2362200" cy="685800"/>
          </a:xfrm>
          <a:prstGeom prst="rect">
            <a:avLst/>
          </a:prstGeom>
          <a:noFill/>
          <a:ln w="9525">
            <a:solidFill>
              <a:schemeClr val="tx1"/>
            </a:solidFill>
            <a:miter lim="800000"/>
            <a:headEnd/>
            <a:tailEnd/>
          </a:ln>
          <a:effectLst/>
        </p:spPr>
        <p:txBody>
          <a:bodyPr wrap="none" anchor="ctr"/>
          <a:lstStyle/>
          <a:p>
            <a:pPr algn="ctr"/>
            <a:r>
              <a:rPr lang="en-US" sz="1400" dirty="0">
                <a:latin typeface="Arial" charset="0"/>
              </a:rPr>
              <a:t>Population of </a:t>
            </a:r>
            <a:r>
              <a:rPr lang="en-US" sz="1400" dirty="0" smtClean="0">
                <a:latin typeface="Symbol" panose="05050102010706020507" pitchFamily="18" charset="2"/>
              </a:rPr>
              <a:t>m</a:t>
            </a:r>
            <a:r>
              <a:rPr lang="en-US" sz="1400" dirty="0" smtClean="0">
                <a:latin typeface="Arial" charset="0"/>
              </a:rPr>
              <a:t> answers</a:t>
            </a:r>
            <a:endParaRPr lang="en-US" sz="1400" dirty="0">
              <a:latin typeface="Arial" charset="0"/>
            </a:endParaRPr>
          </a:p>
        </p:txBody>
      </p:sp>
      <p:sp>
        <p:nvSpPr>
          <p:cNvPr id="11275" name="Line 11"/>
          <p:cNvSpPr>
            <a:spLocks noChangeShapeType="1"/>
          </p:cNvSpPr>
          <p:nvPr/>
        </p:nvSpPr>
        <p:spPr bwMode="auto">
          <a:xfrm>
            <a:off x="7467600" y="2162944"/>
            <a:ext cx="0" cy="304800"/>
          </a:xfrm>
          <a:prstGeom prst="line">
            <a:avLst/>
          </a:prstGeom>
          <a:noFill/>
          <a:ln w="9525">
            <a:solidFill>
              <a:schemeClr val="tx1"/>
            </a:solidFill>
            <a:round/>
            <a:headEnd/>
            <a:tailEnd type="triangle" w="med" len="med"/>
          </a:ln>
          <a:effectLst/>
        </p:spPr>
        <p:txBody>
          <a:bodyPr/>
          <a:lstStyle/>
          <a:p>
            <a:endParaRPr lang="en-US"/>
          </a:p>
        </p:txBody>
      </p:sp>
      <p:sp>
        <p:nvSpPr>
          <p:cNvPr id="11276" name="Rectangle 12"/>
          <p:cNvSpPr>
            <a:spLocks noChangeArrowheads="1"/>
          </p:cNvSpPr>
          <p:nvPr/>
        </p:nvSpPr>
        <p:spPr bwMode="auto">
          <a:xfrm>
            <a:off x="6324600" y="2467744"/>
            <a:ext cx="2362200" cy="685800"/>
          </a:xfrm>
          <a:prstGeom prst="rect">
            <a:avLst/>
          </a:prstGeom>
          <a:noFill/>
          <a:ln w="9525">
            <a:solidFill>
              <a:schemeClr val="tx1"/>
            </a:solidFill>
            <a:miter lim="800000"/>
            <a:headEnd/>
            <a:tailEnd/>
          </a:ln>
          <a:effectLst/>
        </p:spPr>
        <p:txBody>
          <a:bodyPr wrap="none" anchor="ctr"/>
          <a:lstStyle/>
          <a:p>
            <a:pPr algn="ctr"/>
            <a:r>
              <a:rPr lang="en-US" sz="1400" dirty="0" smtClean="0">
                <a:latin typeface="Arial" charset="0"/>
              </a:rPr>
              <a:t>Reproduce asexually</a:t>
            </a:r>
          </a:p>
          <a:p>
            <a:pPr algn="ctr"/>
            <a:r>
              <a:rPr lang="en-US" sz="1400" dirty="0" smtClean="0">
                <a:latin typeface="Arial" charset="0"/>
              </a:rPr>
              <a:t>each answer </a:t>
            </a:r>
            <a:r>
              <a:rPr lang="en-US" sz="1400" dirty="0" smtClean="0">
                <a:latin typeface="Symbol" panose="05050102010706020507" pitchFamily="18" charset="2"/>
              </a:rPr>
              <a:t>l</a:t>
            </a:r>
          </a:p>
          <a:p>
            <a:pPr algn="ctr"/>
            <a:r>
              <a:rPr lang="en-US" sz="1400" dirty="0" smtClean="0">
                <a:latin typeface="Arial" charset="0"/>
              </a:rPr>
              <a:t>with mutation </a:t>
            </a:r>
            <a:r>
              <a:rPr lang="en-US" sz="1400" dirty="0" smtClean="0">
                <a:latin typeface="Symbol" panose="05050102010706020507" pitchFamily="18" charset="2"/>
              </a:rPr>
              <a:t>r</a:t>
            </a:r>
            <a:endParaRPr lang="en-US" sz="1400" dirty="0">
              <a:latin typeface="Symbol" panose="05050102010706020507" pitchFamily="18" charset="2"/>
            </a:endParaRPr>
          </a:p>
        </p:txBody>
      </p:sp>
      <p:sp>
        <p:nvSpPr>
          <p:cNvPr id="11277" name="Line 13"/>
          <p:cNvSpPr>
            <a:spLocks noChangeShapeType="1"/>
          </p:cNvSpPr>
          <p:nvPr/>
        </p:nvSpPr>
        <p:spPr bwMode="auto">
          <a:xfrm>
            <a:off x="7467600" y="3153544"/>
            <a:ext cx="0" cy="280513"/>
          </a:xfrm>
          <a:prstGeom prst="line">
            <a:avLst/>
          </a:prstGeom>
          <a:noFill/>
          <a:ln w="9525">
            <a:solidFill>
              <a:schemeClr val="tx1"/>
            </a:solidFill>
            <a:round/>
            <a:headEnd/>
            <a:tailEnd type="triangle" w="med" len="med"/>
          </a:ln>
          <a:effectLst/>
        </p:spPr>
        <p:txBody>
          <a:bodyPr/>
          <a:lstStyle/>
          <a:p>
            <a:endParaRPr lang="en-US"/>
          </a:p>
        </p:txBody>
      </p:sp>
      <p:sp>
        <p:nvSpPr>
          <p:cNvPr id="11278" name="Rectangle 14"/>
          <p:cNvSpPr>
            <a:spLocks noChangeArrowheads="1"/>
          </p:cNvSpPr>
          <p:nvPr/>
        </p:nvSpPr>
        <p:spPr bwMode="auto">
          <a:xfrm>
            <a:off x="6324600" y="4469038"/>
            <a:ext cx="2362200" cy="685800"/>
          </a:xfrm>
          <a:prstGeom prst="rect">
            <a:avLst/>
          </a:prstGeom>
          <a:noFill/>
          <a:ln w="9525">
            <a:solidFill>
              <a:schemeClr val="tx1"/>
            </a:solidFill>
            <a:miter lim="800000"/>
            <a:headEnd/>
            <a:tailEnd/>
          </a:ln>
          <a:effectLst/>
        </p:spPr>
        <p:txBody>
          <a:bodyPr wrap="none" anchor="ctr"/>
          <a:lstStyle/>
          <a:p>
            <a:pPr algn="ctr"/>
            <a:r>
              <a:rPr lang="en-US" sz="1400" dirty="0" smtClean="0">
                <a:latin typeface="Arial" charset="0"/>
              </a:rPr>
              <a:t>Select best </a:t>
            </a:r>
            <a:r>
              <a:rPr lang="en-US" sz="1400" dirty="0" smtClean="0">
                <a:latin typeface="Symbol" panose="05050102010706020507" pitchFamily="18" charset="2"/>
              </a:rPr>
              <a:t>k</a:t>
            </a:r>
            <a:r>
              <a:rPr lang="en-US" sz="1400" dirty="0" smtClean="0">
                <a:latin typeface="Arial" charset="0"/>
              </a:rPr>
              <a:t> offspring</a:t>
            </a:r>
            <a:endParaRPr lang="en-US" sz="1400" dirty="0">
              <a:latin typeface="Arial" charset="0"/>
            </a:endParaRPr>
          </a:p>
        </p:txBody>
      </p:sp>
      <p:sp>
        <p:nvSpPr>
          <p:cNvPr id="11279" name="Line 15"/>
          <p:cNvSpPr>
            <a:spLocks noChangeShapeType="1"/>
          </p:cNvSpPr>
          <p:nvPr/>
        </p:nvSpPr>
        <p:spPr bwMode="auto">
          <a:xfrm>
            <a:off x="7467600" y="5154838"/>
            <a:ext cx="0" cy="381000"/>
          </a:xfrm>
          <a:prstGeom prst="line">
            <a:avLst/>
          </a:prstGeom>
          <a:noFill/>
          <a:ln w="9525">
            <a:solidFill>
              <a:schemeClr val="tx1"/>
            </a:solidFill>
            <a:round/>
            <a:headEnd/>
            <a:tailEnd type="triangle" w="med" len="med"/>
          </a:ln>
          <a:effectLst/>
        </p:spPr>
        <p:txBody>
          <a:bodyPr/>
          <a:lstStyle/>
          <a:p>
            <a:endParaRPr lang="en-US"/>
          </a:p>
        </p:txBody>
      </p:sp>
      <p:sp>
        <p:nvSpPr>
          <p:cNvPr id="11280" name="Rectangle 16"/>
          <p:cNvSpPr>
            <a:spLocks noChangeArrowheads="1"/>
          </p:cNvSpPr>
          <p:nvPr/>
        </p:nvSpPr>
        <p:spPr bwMode="auto">
          <a:xfrm>
            <a:off x="6324600" y="5535838"/>
            <a:ext cx="2362200" cy="685800"/>
          </a:xfrm>
          <a:prstGeom prst="rect">
            <a:avLst/>
          </a:prstGeom>
          <a:noFill/>
          <a:ln w="9525">
            <a:solidFill>
              <a:schemeClr val="tx1"/>
            </a:solidFill>
            <a:miter lim="800000"/>
            <a:headEnd/>
            <a:tailEnd/>
          </a:ln>
          <a:effectLst/>
        </p:spPr>
        <p:txBody>
          <a:bodyPr wrap="none" anchor="ctr"/>
          <a:lstStyle/>
          <a:p>
            <a:pPr algn="ctr"/>
            <a:r>
              <a:rPr lang="en-US" sz="1400" dirty="0" smtClean="0">
                <a:latin typeface="Arial" charset="0"/>
              </a:rPr>
              <a:t>Select best </a:t>
            </a:r>
            <a:r>
              <a:rPr lang="en-US" sz="1400" dirty="0" smtClean="0">
                <a:latin typeface="Symbol" panose="05050102010706020507" pitchFamily="18" charset="2"/>
              </a:rPr>
              <a:t>m</a:t>
            </a:r>
            <a:r>
              <a:rPr lang="en-US" sz="1400" dirty="0" smtClean="0">
                <a:latin typeface="Arial" charset="0"/>
              </a:rPr>
              <a:t> answers </a:t>
            </a:r>
            <a:endParaRPr lang="en-US" sz="1400" dirty="0">
              <a:latin typeface="Arial" charset="0"/>
            </a:endParaRPr>
          </a:p>
        </p:txBody>
      </p:sp>
      <p:sp>
        <p:nvSpPr>
          <p:cNvPr id="11283" name="Freeform 19"/>
          <p:cNvSpPr>
            <a:spLocks/>
          </p:cNvSpPr>
          <p:nvPr/>
        </p:nvSpPr>
        <p:spPr bwMode="auto">
          <a:xfrm>
            <a:off x="7467601" y="1727882"/>
            <a:ext cx="2058236" cy="4904030"/>
          </a:xfrm>
          <a:custGeom>
            <a:avLst/>
            <a:gdLst/>
            <a:ahLst/>
            <a:cxnLst>
              <a:cxn ang="0">
                <a:pos x="0" y="2212"/>
              </a:cxn>
              <a:cxn ang="0">
                <a:pos x="0" y="2407"/>
              </a:cxn>
              <a:cxn ang="0">
                <a:pos x="1274" y="2407"/>
              </a:cxn>
              <a:cxn ang="0">
                <a:pos x="1274" y="0"/>
              </a:cxn>
              <a:cxn ang="0">
                <a:pos x="746" y="0"/>
              </a:cxn>
            </a:cxnLst>
            <a:rect l="0" t="0" r="r" b="b"/>
            <a:pathLst>
              <a:path w="1274" h="2407">
                <a:moveTo>
                  <a:pt x="0" y="2212"/>
                </a:moveTo>
                <a:lnTo>
                  <a:pt x="0" y="2407"/>
                </a:lnTo>
                <a:lnTo>
                  <a:pt x="1274" y="2407"/>
                </a:lnTo>
                <a:lnTo>
                  <a:pt x="1274" y="0"/>
                </a:lnTo>
                <a:lnTo>
                  <a:pt x="746" y="0"/>
                </a:lnTo>
              </a:path>
            </a:pathLst>
          </a:custGeom>
          <a:noFill/>
          <a:ln w="9525">
            <a:solidFill>
              <a:schemeClr val="tx1"/>
            </a:solidFill>
            <a:round/>
            <a:headEnd type="none" w="med" len="med"/>
            <a:tailEnd type="triangle" w="med" len="med"/>
          </a:ln>
          <a:effectLst/>
        </p:spPr>
        <p:txBody>
          <a:bodyPr/>
          <a:lstStyle/>
          <a:p>
            <a:endParaRPr lang="en-US"/>
          </a:p>
        </p:txBody>
      </p:sp>
      <p:sp>
        <p:nvSpPr>
          <p:cNvPr id="11284" name="Rectangle 20"/>
          <p:cNvSpPr>
            <a:spLocks noChangeArrowheads="1"/>
          </p:cNvSpPr>
          <p:nvPr/>
        </p:nvSpPr>
        <p:spPr bwMode="auto">
          <a:xfrm rot="5400000">
            <a:off x="9036050" y="3361507"/>
            <a:ext cx="1435100" cy="304800"/>
          </a:xfrm>
          <a:prstGeom prst="rect">
            <a:avLst/>
          </a:prstGeom>
          <a:noFill/>
          <a:ln w="9525">
            <a:noFill/>
            <a:miter lim="800000"/>
            <a:headEnd/>
            <a:tailEnd/>
          </a:ln>
          <a:effectLst/>
        </p:spPr>
        <p:txBody>
          <a:bodyPr wrap="none">
            <a:spAutoFit/>
          </a:bodyPr>
          <a:lstStyle/>
          <a:p>
            <a:r>
              <a:rPr lang="en-US" sz="1400">
                <a:latin typeface="Arial" charset="0"/>
              </a:rPr>
              <a:t>Next generation</a:t>
            </a:r>
          </a:p>
        </p:txBody>
      </p:sp>
      <p:sp>
        <p:nvSpPr>
          <p:cNvPr id="23" name="Rectangle 12"/>
          <p:cNvSpPr>
            <a:spLocks noChangeArrowheads="1"/>
          </p:cNvSpPr>
          <p:nvPr/>
        </p:nvSpPr>
        <p:spPr bwMode="auto">
          <a:xfrm>
            <a:off x="6316229" y="3434057"/>
            <a:ext cx="2362200" cy="685800"/>
          </a:xfrm>
          <a:prstGeom prst="rect">
            <a:avLst/>
          </a:prstGeom>
          <a:noFill/>
          <a:ln w="9525">
            <a:solidFill>
              <a:schemeClr val="tx1"/>
            </a:solidFill>
            <a:miter lim="800000"/>
            <a:headEnd/>
            <a:tailEnd/>
          </a:ln>
          <a:effectLst/>
        </p:spPr>
        <p:txBody>
          <a:bodyPr wrap="none" anchor="ctr"/>
          <a:lstStyle/>
          <a:p>
            <a:pPr algn="ctr"/>
            <a:r>
              <a:rPr lang="en-US" sz="1400" dirty="0" smtClean="0">
                <a:latin typeface="Arial" charset="0"/>
              </a:rPr>
              <a:t>K-</a:t>
            </a:r>
            <a:r>
              <a:rPr lang="en-US" sz="1400" dirty="0" err="1" smtClean="0">
                <a:latin typeface="Arial" charset="0"/>
              </a:rPr>
              <a:t>neighbour</a:t>
            </a:r>
            <a:r>
              <a:rPr lang="en-US" sz="1400" dirty="0" smtClean="0">
                <a:latin typeface="Arial" charset="0"/>
              </a:rPr>
              <a:t> error estimation</a:t>
            </a:r>
            <a:endParaRPr lang="en-US" sz="1400" dirty="0">
              <a:latin typeface="Arial" charset="0"/>
            </a:endParaRPr>
          </a:p>
        </p:txBody>
      </p:sp>
      <p:sp>
        <p:nvSpPr>
          <p:cNvPr id="24" name="Line 13"/>
          <p:cNvSpPr>
            <a:spLocks noChangeShapeType="1"/>
          </p:cNvSpPr>
          <p:nvPr/>
        </p:nvSpPr>
        <p:spPr bwMode="auto">
          <a:xfrm>
            <a:off x="7459229" y="4119857"/>
            <a:ext cx="0" cy="381000"/>
          </a:xfrm>
          <a:prstGeom prst="line">
            <a:avLst/>
          </a:prstGeom>
          <a:noFill/>
          <a:ln w="9525">
            <a:solidFill>
              <a:schemeClr val="tx1"/>
            </a:solidFill>
            <a:round/>
            <a:headEnd/>
            <a:tailEnd type="triangle" w="med" len="med"/>
          </a:ln>
          <a:effectLst/>
        </p:spPr>
        <p:txBody>
          <a:bodyPr/>
          <a:lstStyle/>
          <a:p>
            <a:endParaRPr lang="en-US"/>
          </a:p>
        </p:txBody>
      </p:sp>
      <p:cxnSp>
        <p:nvCxnSpPr>
          <p:cNvPr id="28" name="Straight Arrow Connector 27"/>
          <p:cNvCxnSpPr>
            <a:stCxn id="11273" idx="0"/>
          </p:cNvCxnSpPr>
          <p:nvPr/>
        </p:nvCxnSpPr>
        <p:spPr>
          <a:xfrm flipV="1">
            <a:off x="7505700" y="967025"/>
            <a:ext cx="0" cy="510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566561" y="667394"/>
            <a:ext cx="6740444" cy="809750"/>
            <a:chOff x="4566561" y="667394"/>
            <a:chExt cx="6740444" cy="809750"/>
          </a:xfrm>
        </p:grpSpPr>
        <p:grpSp>
          <p:nvGrpSpPr>
            <p:cNvPr id="8" name="Group 7"/>
            <p:cNvGrpSpPr/>
            <p:nvPr/>
          </p:nvGrpSpPr>
          <p:grpSpPr>
            <a:xfrm>
              <a:off x="4566561" y="782359"/>
              <a:ext cx="6740444" cy="694785"/>
              <a:chOff x="4566561" y="802461"/>
              <a:chExt cx="6740444" cy="694785"/>
            </a:xfrm>
          </p:grpSpPr>
          <p:cxnSp>
            <p:nvCxnSpPr>
              <p:cNvPr id="3" name="Straight Arrow Connector 2"/>
              <p:cNvCxnSpPr>
                <a:stCxn id="11273" idx="0"/>
                <a:endCxn id="4" idx="3"/>
              </p:cNvCxnSpPr>
              <p:nvPr/>
            </p:nvCxnSpPr>
            <p:spPr>
              <a:xfrm flipH="1" flipV="1">
                <a:off x="6854367" y="987127"/>
                <a:ext cx="651333" cy="510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566561" y="802461"/>
                <a:ext cx="2287806"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Which SFS profiles</a:t>
                </a:r>
                <a:endParaRPr lang="en-US" b="1" dirty="0">
                  <a:latin typeface="Arial" panose="020B0604020202020204" pitchFamily="34" charset="0"/>
                  <a:cs typeface="Arial" panose="020B0604020202020204" pitchFamily="34" charset="0"/>
                </a:endParaRPr>
              </a:p>
            </p:txBody>
          </p:sp>
          <p:cxnSp>
            <p:nvCxnSpPr>
              <p:cNvPr id="17" name="Straight Arrow Connector 16"/>
              <p:cNvCxnSpPr>
                <a:stCxn id="11273" idx="0"/>
                <a:endCxn id="21" idx="1"/>
              </p:cNvCxnSpPr>
              <p:nvPr/>
            </p:nvCxnSpPr>
            <p:spPr>
              <a:xfrm flipV="1">
                <a:off x="7505700" y="987127"/>
                <a:ext cx="679938" cy="510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85638" y="802461"/>
                <a:ext cx="3121367"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Which activation functions</a:t>
                </a:r>
                <a:endParaRPr lang="en-US" b="1" dirty="0">
                  <a:latin typeface="Arial" panose="020B0604020202020204" pitchFamily="34" charset="0"/>
                  <a:cs typeface="Arial" panose="020B0604020202020204" pitchFamily="34" charset="0"/>
                </a:endParaRPr>
              </a:p>
            </p:txBody>
          </p:sp>
        </p:grpSp>
        <p:sp>
          <p:nvSpPr>
            <p:cNvPr id="31" name="TextBox 30"/>
            <p:cNvSpPr txBox="1"/>
            <p:nvPr/>
          </p:nvSpPr>
          <p:spPr>
            <a:xfrm>
              <a:off x="7048412" y="667394"/>
              <a:ext cx="877163" cy="369332"/>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Filters</a:t>
              </a:r>
              <a:endParaRPr lang="en-US" b="1" dirty="0">
                <a:latin typeface="Arial" panose="020B0604020202020204" pitchFamily="34" charset="0"/>
                <a:cs typeface="Arial" panose="020B0604020202020204" pitchFamily="34" charset="0"/>
              </a:endParaRPr>
            </a:p>
          </p:txBody>
        </p:sp>
      </p:grpSp>
      <p:sp>
        <p:nvSpPr>
          <p:cNvPr id="25"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SPATIAL SFS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261650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6" name="Rectangle 5"/>
          <p:cNvSpPr/>
          <p:nvPr/>
        </p:nvSpPr>
        <p:spPr>
          <a:xfrm>
            <a:off x="543321" y="3077530"/>
            <a:ext cx="1848896" cy="1406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17853" y="1926584"/>
            <a:ext cx="1848896" cy="14067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217853" y="2707414"/>
            <a:ext cx="1848896" cy="1406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17853" y="3840904"/>
            <a:ext cx="1848896" cy="1406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217853" y="4496685"/>
            <a:ext cx="1848896" cy="1406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7" idx="1"/>
          </p:cNvCxnSpPr>
          <p:nvPr/>
        </p:nvCxnSpPr>
        <p:spPr>
          <a:xfrm flipV="1">
            <a:off x="2482647" y="1996923"/>
            <a:ext cx="735206" cy="1010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8" idx="1"/>
          </p:cNvCxnSpPr>
          <p:nvPr/>
        </p:nvCxnSpPr>
        <p:spPr>
          <a:xfrm flipV="1">
            <a:off x="2468417" y="2777753"/>
            <a:ext cx="749436" cy="333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82647" y="3218207"/>
            <a:ext cx="735206" cy="6930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 idx="1"/>
          </p:cNvCxnSpPr>
          <p:nvPr/>
        </p:nvCxnSpPr>
        <p:spPr>
          <a:xfrm>
            <a:off x="2392217" y="3288545"/>
            <a:ext cx="825636" cy="12784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6043114" y="1836148"/>
            <a:ext cx="321547" cy="3215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5158857" y="1991487"/>
            <a:ext cx="854113" cy="5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6044789" y="2420626"/>
            <a:ext cx="321547" cy="3215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5160532" y="2575965"/>
            <a:ext cx="854113" cy="5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6036416" y="3768779"/>
            <a:ext cx="321547" cy="3215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a:off x="5152159" y="3924118"/>
            <a:ext cx="854113" cy="5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036415" y="4401823"/>
            <a:ext cx="321547" cy="321547"/>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5152158" y="4557162"/>
            <a:ext cx="854113" cy="5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5" name="5 Grupo"/>
          <p:cNvGrpSpPr/>
          <p:nvPr/>
        </p:nvGrpSpPr>
        <p:grpSpPr>
          <a:xfrm rot="5400000">
            <a:off x="7360703" y="1770114"/>
            <a:ext cx="3695700" cy="3238500"/>
            <a:chOff x="7048500" y="1636752"/>
            <a:chExt cx="3695700" cy="3238500"/>
          </a:xfrm>
        </p:grpSpPr>
        <p:sp>
          <p:nvSpPr>
            <p:cNvPr id="36" name="21 Elipse"/>
            <p:cNvSpPr/>
            <p:nvPr/>
          </p:nvSpPr>
          <p:spPr>
            <a:xfrm>
              <a:off x="72009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22 Elipse"/>
            <p:cNvSpPr/>
            <p:nvPr/>
          </p:nvSpPr>
          <p:spPr>
            <a:xfrm>
              <a:off x="76581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24 Elipse"/>
            <p:cNvSpPr/>
            <p:nvPr/>
          </p:nvSpPr>
          <p:spPr>
            <a:xfrm>
              <a:off x="81153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25 Elipse"/>
            <p:cNvSpPr/>
            <p:nvPr/>
          </p:nvSpPr>
          <p:spPr>
            <a:xfrm>
              <a:off x="95250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26 Elipse"/>
            <p:cNvSpPr/>
            <p:nvPr/>
          </p:nvSpPr>
          <p:spPr>
            <a:xfrm>
              <a:off x="100584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27 Elipse"/>
            <p:cNvSpPr/>
            <p:nvPr/>
          </p:nvSpPr>
          <p:spPr>
            <a:xfrm>
              <a:off x="10553700" y="4684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28 Elipse"/>
            <p:cNvSpPr/>
            <p:nvPr/>
          </p:nvSpPr>
          <p:spPr>
            <a:xfrm>
              <a:off x="7048500" y="43418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29 Elipse"/>
            <p:cNvSpPr/>
            <p:nvPr/>
          </p:nvSpPr>
          <p:spPr>
            <a:xfrm>
              <a:off x="7048500" y="33512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30 Elipse"/>
            <p:cNvSpPr/>
            <p:nvPr/>
          </p:nvSpPr>
          <p:spPr>
            <a:xfrm>
              <a:off x="75819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31 Elipse"/>
            <p:cNvSpPr/>
            <p:nvPr/>
          </p:nvSpPr>
          <p:spPr>
            <a:xfrm>
              <a:off x="82677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32 Elipse"/>
            <p:cNvSpPr/>
            <p:nvPr/>
          </p:nvSpPr>
          <p:spPr>
            <a:xfrm>
              <a:off x="91821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33 Elipse"/>
            <p:cNvSpPr/>
            <p:nvPr/>
          </p:nvSpPr>
          <p:spPr>
            <a:xfrm>
              <a:off x="96774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35 Elipse"/>
            <p:cNvSpPr/>
            <p:nvPr/>
          </p:nvSpPr>
          <p:spPr>
            <a:xfrm>
              <a:off x="10210800" y="35798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36 Elipse"/>
            <p:cNvSpPr/>
            <p:nvPr/>
          </p:nvSpPr>
          <p:spPr>
            <a:xfrm>
              <a:off x="7048500" y="2513052"/>
              <a:ext cx="190500" cy="1905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37 Elipse"/>
            <p:cNvSpPr/>
            <p:nvPr/>
          </p:nvSpPr>
          <p:spPr>
            <a:xfrm>
              <a:off x="75819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38 Elipse"/>
            <p:cNvSpPr/>
            <p:nvPr/>
          </p:nvSpPr>
          <p:spPr>
            <a:xfrm>
              <a:off x="82677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39 Elipse"/>
            <p:cNvSpPr/>
            <p:nvPr/>
          </p:nvSpPr>
          <p:spPr>
            <a:xfrm>
              <a:off x="91821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40 Elipse"/>
            <p:cNvSpPr/>
            <p:nvPr/>
          </p:nvSpPr>
          <p:spPr>
            <a:xfrm>
              <a:off x="96774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41 Elipse"/>
            <p:cNvSpPr/>
            <p:nvPr/>
          </p:nvSpPr>
          <p:spPr>
            <a:xfrm>
              <a:off x="10248900" y="25892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42 Elipse"/>
            <p:cNvSpPr/>
            <p:nvPr/>
          </p:nvSpPr>
          <p:spPr>
            <a:xfrm>
              <a:off x="8039100" y="1636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43 Elipse"/>
            <p:cNvSpPr/>
            <p:nvPr/>
          </p:nvSpPr>
          <p:spPr>
            <a:xfrm>
              <a:off x="9182100" y="1636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44 Elipse"/>
            <p:cNvSpPr/>
            <p:nvPr/>
          </p:nvSpPr>
          <p:spPr>
            <a:xfrm>
              <a:off x="9601200" y="1636752"/>
              <a:ext cx="190500" cy="1905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45 Conector recto"/>
            <p:cNvCxnSpPr>
              <a:stCxn id="49" idx="6"/>
              <a:endCxn id="55" idx="4"/>
            </p:cNvCxnSpPr>
            <p:nvPr/>
          </p:nvCxnSpPr>
          <p:spPr>
            <a:xfrm flipV="1">
              <a:off x="7239000" y="1827252"/>
              <a:ext cx="895350" cy="78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46 Conector recto"/>
            <p:cNvCxnSpPr>
              <a:stCxn id="49" idx="6"/>
              <a:endCxn id="56" idx="4"/>
            </p:cNvCxnSpPr>
            <p:nvPr/>
          </p:nvCxnSpPr>
          <p:spPr>
            <a:xfrm flipV="1">
              <a:off x="7239000" y="1827252"/>
              <a:ext cx="2038350" cy="78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0" name="47 Conector recto"/>
            <p:cNvCxnSpPr>
              <a:stCxn id="49" idx="6"/>
              <a:endCxn id="57" idx="4"/>
            </p:cNvCxnSpPr>
            <p:nvPr/>
          </p:nvCxnSpPr>
          <p:spPr>
            <a:xfrm flipV="1">
              <a:off x="7239000" y="1827252"/>
              <a:ext cx="2457450" cy="7810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48 Conector recto"/>
            <p:cNvCxnSpPr>
              <a:stCxn id="43" idx="6"/>
              <a:endCxn id="50" idx="4"/>
            </p:cNvCxnSpPr>
            <p:nvPr/>
          </p:nvCxnSpPr>
          <p:spPr>
            <a:xfrm flipV="1">
              <a:off x="7239000" y="2779752"/>
              <a:ext cx="4381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49 Conector recto"/>
            <p:cNvCxnSpPr>
              <a:stCxn id="43" idx="6"/>
              <a:endCxn id="51" idx="4"/>
            </p:cNvCxnSpPr>
            <p:nvPr/>
          </p:nvCxnSpPr>
          <p:spPr>
            <a:xfrm flipV="1">
              <a:off x="7239000" y="2779752"/>
              <a:ext cx="11239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50 Conector recto"/>
            <p:cNvCxnSpPr>
              <a:stCxn id="43" idx="6"/>
              <a:endCxn id="52" idx="4"/>
            </p:cNvCxnSpPr>
            <p:nvPr/>
          </p:nvCxnSpPr>
          <p:spPr>
            <a:xfrm flipV="1">
              <a:off x="7239000" y="2779752"/>
              <a:ext cx="20383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51 Conector recto"/>
            <p:cNvCxnSpPr>
              <a:stCxn id="43" idx="6"/>
              <a:endCxn id="53" idx="4"/>
            </p:cNvCxnSpPr>
            <p:nvPr/>
          </p:nvCxnSpPr>
          <p:spPr>
            <a:xfrm flipV="1">
              <a:off x="7239000" y="2779752"/>
              <a:ext cx="25336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5" name="52 Conector recto"/>
            <p:cNvCxnSpPr>
              <a:stCxn id="43" idx="6"/>
              <a:endCxn id="54" idx="4"/>
            </p:cNvCxnSpPr>
            <p:nvPr/>
          </p:nvCxnSpPr>
          <p:spPr>
            <a:xfrm flipV="1">
              <a:off x="7239000" y="2779752"/>
              <a:ext cx="31051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6" name="53 Conector recto"/>
            <p:cNvCxnSpPr>
              <a:stCxn id="42" idx="6"/>
              <a:endCxn id="44" idx="4"/>
            </p:cNvCxnSpPr>
            <p:nvPr/>
          </p:nvCxnSpPr>
          <p:spPr>
            <a:xfrm flipV="1">
              <a:off x="7239000" y="3770352"/>
              <a:ext cx="4381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54 Conector recto"/>
            <p:cNvCxnSpPr>
              <a:stCxn id="42" idx="6"/>
              <a:endCxn id="45" idx="4"/>
            </p:cNvCxnSpPr>
            <p:nvPr/>
          </p:nvCxnSpPr>
          <p:spPr>
            <a:xfrm flipV="1">
              <a:off x="7239000" y="3770352"/>
              <a:ext cx="11239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55 Conector recto"/>
            <p:cNvCxnSpPr>
              <a:stCxn id="42" idx="6"/>
              <a:endCxn id="46" idx="4"/>
            </p:cNvCxnSpPr>
            <p:nvPr/>
          </p:nvCxnSpPr>
          <p:spPr>
            <a:xfrm flipV="1">
              <a:off x="7239000" y="3770352"/>
              <a:ext cx="20383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56 Conector recto"/>
            <p:cNvCxnSpPr>
              <a:stCxn id="42" idx="6"/>
              <a:endCxn id="47" idx="4"/>
            </p:cNvCxnSpPr>
            <p:nvPr/>
          </p:nvCxnSpPr>
          <p:spPr>
            <a:xfrm flipV="1">
              <a:off x="7239000" y="3770352"/>
              <a:ext cx="25336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57 Conector recto"/>
            <p:cNvCxnSpPr>
              <a:stCxn id="42" idx="6"/>
              <a:endCxn id="48" idx="4"/>
            </p:cNvCxnSpPr>
            <p:nvPr/>
          </p:nvCxnSpPr>
          <p:spPr>
            <a:xfrm flipV="1">
              <a:off x="7239000" y="3770352"/>
              <a:ext cx="3067050" cy="666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1" name="58 Conector recto"/>
            <p:cNvCxnSpPr>
              <a:stCxn id="36" idx="0"/>
              <a:endCxn id="44" idx="4"/>
            </p:cNvCxnSpPr>
            <p:nvPr/>
          </p:nvCxnSpPr>
          <p:spPr>
            <a:xfrm flipV="1">
              <a:off x="7296150" y="3770352"/>
              <a:ext cx="381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59 Conector recto"/>
            <p:cNvCxnSpPr>
              <a:stCxn id="36" idx="0"/>
              <a:endCxn id="45" idx="4"/>
            </p:cNvCxnSpPr>
            <p:nvPr/>
          </p:nvCxnSpPr>
          <p:spPr>
            <a:xfrm flipV="1">
              <a:off x="7296150" y="3770352"/>
              <a:ext cx="1066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60 Conector recto"/>
            <p:cNvCxnSpPr>
              <a:stCxn id="36" idx="0"/>
              <a:endCxn id="46" idx="4"/>
            </p:cNvCxnSpPr>
            <p:nvPr/>
          </p:nvCxnSpPr>
          <p:spPr>
            <a:xfrm flipV="1">
              <a:off x="7296150" y="3770352"/>
              <a:ext cx="19812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61 Conector recto"/>
            <p:cNvCxnSpPr>
              <a:stCxn id="36" idx="0"/>
              <a:endCxn id="47" idx="4"/>
            </p:cNvCxnSpPr>
            <p:nvPr/>
          </p:nvCxnSpPr>
          <p:spPr>
            <a:xfrm flipV="1">
              <a:off x="7296150" y="3770352"/>
              <a:ext cx="24765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62 Conector recto"/>
            <p:cNvCxnSpPr>
              <a:stCxn id="36" idx="0"/>
              <a:endCxn id="48" idx="4"/>
            </p:cNvCxnSpPr>
            <p:nvPr/>
          </p:nvCxnSpPr>
          <p:spPr>
            <a:xfrm flipV="1">
              <a:off x="7296150" y="3770352"/>
              <a:ext cx="30099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63 Conector recto"/>
            <p:cNvCxnSpPr>
              <a:stCxn id="37" idx="0"/>
              <a:endCxn id="44" idx="4"/>
            </p:cNvCxnSpPr>
            <p:nvPr/>
          </p:nvCxnSpPr>
          <p:spPr>
            <a:xfrm flipH="1" flipV="1">
              <a:off x="7677150" y="3770352"/>
              <a:ext cx="762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64 Conector recto"/>
            <p:cNvCxnSpPr>
              <a:stCxn id="37" idx="0"/>
              <a:endCxn id="45" idx="4"/>
            </p:cNvCxnSpPr>
            <p:nvPr/>
          </p:nvCxnSpPr>
          <p:spPr>
            <a:xfrm flipV="1">
              <a:off x="7753350" y="3770352"/>
              <a:ext cx="6096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65 Conector recto"/>
            <p:cNvCxnSpPr>
              <a:stCxn id="37" idx="0"/>
              <a:endCxn id="46" idx="4"/>
            </p:cNvCxnSpPr>
            <p:nvPr/>
          </p:nvCxnSpPr>
          <p:spPr>
            <a:xfrm flipV="1">
              <a:off x="7753350" y="3770352"/>
              <a:ext cx="1524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66 Conector recto"/>
            <p:cNvCxnSpPr>
              <a:stCxn id="37" idx="0"/>
              <a:endCxn id="47" idx="4"/>
            </p:cNvCxnSpPr>
            <p:nvPr/>
          </p:nvCxnSpPr>
          <p:spPr>
            <a:xfrm flipV="1">
              <a:off x="7753350" y="3770352"/>
              <a:ext cx="2019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67 Conector recto"/>
            <p:cNvCxnSpPr>
              <a:stCxn id="37" idx="0"/>
              <a:endCxn id="48" idx="4"/>
            </p:cNvCxnSpPr>
            <p:nvPr/>
          </p:nvCxnSpPr>
          <p:spPr>
            <a:xfrm flipV="1">
              <a:off x="7753350" y="3770352"/>
              <a:ext cx="25527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68 Conector recto"/>
            <p:cNvCxnSpPr>
              <a:stCxn id="38" idx="0"/>
              <a:endCxn id="44" idx="4"/>
            </p:cNvCxnSpPr>
            <p:nvPr/>
          </p:nvCxnSpPr>
          <p:spPr>
            <a:xfrm flipH="1" flipV="1">
              <a:off x="7677150" y="3770352"/>
              <a:ext cx="533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69 Conector recto"/>
            <p:cNvCxnSpPr>
              <a:stCxn id="38" idx="0"/>
              <a:endCxn id="45" idx="4"/>
            </p:cNvCxnSpPr>
            <p:nvPr/>
          </p:nvCxnSpPr>
          <p:spPr>
            <a:xfrm flipV="1">
              <a:off x="8210550" y="3770352"/>
              <a:ext cx="152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3" name="70 Conector recto"/>
            <p:cNvCxnSpPr>
              <a:stCxn id="38" idx="0"/>
              <a:endCxn id="46" idx="4"/>
            </p:cNvCxnSpPr>
            <p:nvPr/>
          </p:nvCxnSpPr>
          <p:spPr>
            <a:xfrm flipV="1">
              <a:off x="8210550" y="3770352"/>
              <a:ext cx="1066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71 Conector recto"/>
            <p:cNvCxnSpPr>
              <a:stCxn id="38" idx="0"/>
              <a:endCxn id="47" idx="4"/>
            </p:cNvCxnSpPr>
            <p:nvPr/>
          </p:nvCxnSpPr>
          <p:spPr>
            <a:xfrm flipV="1">
              <a:off x="8210550" y="3770352"/>
              <a:ext cx="15621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72 Conector recto"/>
            <p:cNvCxnSpPr>
              <a:stCxn id="38" idx="0"/>
              <a:endCxn id="48" idx="4"/>
            </p:cNvCxnSpPr>
            <p:nvPr/>
          </p:nvCxnSpPr>
          <p:spPr>
            <a:xfrm flipV="1">
              <a:off x="8210550" y="3770352"/>
              <a:ext cx="20955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73 Conector recto"/>
            <p:cNvCxnSpPr>
              <a:stCxn id="39" idx="0"/>
              <a:endCxn id="44" idx="4"/>
            </p:cNvCxnSpPr>
            <p:nvPr/>
          </p:nvCxnSpPr>
          <p:spPr>
            <a:xfrm flipH="1" flipV="1">
              <a:off x="7677150" y="3770352"/>
              <a:ext cx="19431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74 Conector recto"/>
            <p:cNvCxnSpPr>
              <a:stCxn id="39" idx="0"/>
              <a:endCxn id="45" idx="4"/>
            </p:cNvCxnSpPr>
            <p:nvPr/>
          </p:nvCxnSpPr>
          <p:spPr>
            <a:xfrm flipH="1" flipV="1">
              <a:off x="8362950" y="3770352"/>
              <a:ext cx="1257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75 Conector recto"/>
            <p:cNvCxnSpPr>
              <a:stCxn id="39" idx="0"/>
              <a:endCxn id="46" idx="4"/>
            </p:cNvCxnSpPr>
            <p:nvPr/>
          </p:nvCxnSpPr>
          <p:spPr>
            <a:xfrm flipH="1" flipV="1">
              <a:off x="9277350" y="3770352"/>
              <a:ext cx="3429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76 Conector recto"/>
            <p:cNvCxnSpPr>
              <a:stCxn id="39" idx="0"/>
              <a:endCxn id="47" idx="4"/>
            </p:cNvCxnSpPr>
            <p:nvPr/>
          </p:nvCxnSpPr>
          <p:spPr>
            <a:xfrm flipV="1">
              <a:off x="9620250" y="3770352"/>
              <a:ext cx="152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77 Conector recto"/>
            <p:cNvCxnSpPr>
              <a:stCxn id="39" idx="0"/>
              <a:endCxn id="48" idx="4"/>
            </p:cNvCxnSpPr>
            <p:nvPr/>
          </p:nvCxnSpPr>
          <p:spPr>
            <a:xfrm flipV="1">
              <a:off x="9620250" y="3770352"/>
              <a:ext cx="685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78 Conector recto"/>
            <p:cNvCxnSpPr>
              <a:stCxn id="40" idx="0"/>
              <a:endCxn id="44" idx="4"/>
            </p:cNvCxnSpPr>
            <p:nvPr/>
          </p:nvCxnSpPr>
          <p:spPr>
            <a:xfrm flipH="1" flipV="1">
              <a:off x="7677150" y="3770352"/>
              <a:ext cx="24765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79 Conector recto"/>
            <p:cNvCxnSpPr>
              <a:stCxn id="40" idx="0"/>
              <a:endCxn id="45" idx="4"/>
            </p:cNvCxnSpPr>
            <p:nvPr/>
          </p:nvCxnSpPr>
          <p:spPr>
            <a:xfrm flipH="1" flipV="1">
              <a:off x="8362950" y="3770352"/>
              <a:ext cx="17907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80 Conector recto"/>
            <p:cNvCxnSpPr>
              <a:stCxn id="40" idx="0"/>
              <a:endCxn id="46" idx="4"/>
            </p:cNvCxnSpPr>
            <p:nvPr/>
          </p:nvCxnSpPr>
          <p:spPr>
            <a:xfrm flipH="1" flipV="1">
              <a:off x="9277350" y="3770352"/>
              <a:ext cx="876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4" name="81 Conector recto"/>
            <p:cNvCxnSpPr>
              <a:stCxn id="40" idx="0"/>
              <a:endCxn id="47" idx="4"/>
            </p:cNvCxnSpPr>
            <p:nvPr/>
          </p:nvCxnSpPr>
          <p:spPr>
            <a:xfrm flipH="1" flipV="1">
              <a:off x="9772650" y="3770352"/>
              <a:ext cx="381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82 Conector recto"/>
            <p:cNvCxnSpPr>
              <a:stCxn id="40" idx="0"/>
              <a:endCxn id="48" idx="4"/>
            </p:cNvCxnSpPr>
            <p:nvPr/>
          </p:nvCxnSpPr>
          <p:spPr>
            <a:xfrm flipV="1">
              <a:off x="10153650" y="3770352"/>
              <a:ext cx="1524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6" name="83 Conector recto"/>
            <p:cNvCxnSpPr>
              <a:stCxn id="41" idx="0"/>
              <a:endCxn id="44" idx="4"/>
            </p:cNvCxnSpPr>
            <p:nvPr/>
          </p:nvCxnSpPr>
          <p:spPr>
            <a:xfrm flipH="1" flipV="1">
              <a:off x="7677150" y="3770352"/>
              <a:ext cx="29718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84 Conector recto"/>
            <p:cNvCxnSpPr>
              <a:stCxn id="41" idx="0"/>
              <a:endCxn id="45" idx="4"/>
            </p:cNvCxnSpPr>
            <p:nvPr/>
          </p:nvCxnSpPr>
          <p:spPr>
            <a:xfrm flipH="1" flipV="1">
              <a:off x="8362950" y="3770352"/>
              <a:ext cx="22860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8" name="85 Conector recto"/>
            <p:cNvCxnSpPr>
              <a:stCxn id="41" idx="0"/>
              <a:endCxn id="46" idx="4"/>
            </p:cNvCxnSpPr>
            <p:nvPr/>
          </p:nvCxnSpPr>
          <p:spPr>
            <a:xfrm flipH="1" flipV="1">
              <a:off x="9277350" y="3770352"/>
              <a:ext cx="13716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9" name="86 Conector recto"/>
            <p:cNvCxnSpPr>
              <a:stCxn id="41" idx="0"/>
              <a:endCxn id="47" idx="4"/>
            </p:cNvCxnSpPr>
            <p:nvPr/>
          </p:nvCxnSpPr>
          <p:spPr>
            <a:xfrm flipH="1" flipV="1">
              <a:off x="9772650" y="3770352"/>
              <a:ext cx="8763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0" name="87 Conector recto"/>
            <p:cNvCxnSpPr>
              <a:stCxn id="41" idx="0"/>
              <a:endCxn id="48" idx="4"/>
            </p:cNvCxnSpPr>
            <p:nvPr/>
          </p:nvCxnSpPr>
          <p:spPr>
            <a:xfrm flipH="1" flipV="1">
              <a:off x="10306050" y="3770352"/>
              <a:ext cx="342900" cy="9144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1" name="88 Conector recto"/>
            <p:cNvCxnSpPr>
              <a:stCxn id="44" idx="0"/>
              <a:endCxn id="50" idx="4"/>
            </p:cNvCxnSpPr>
            <p:nvPr/>
          </p:nvCxnSpPr>
          <p:spPr>
            <a:xfrm flipV="1">
              <a:off x="76771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2" name="89 Conector recto"/>
            <p:cNvCxnSpPr>
              <a:stCxn id="44" idx="0"/>
              <a:endCxn id="51" idx="4"/>
            </p:cNvCxnSpPr>
            <p:nvPr/>
          </p:nvCxnSpPr>
          <p:spPr>
            <a:xfrm flipV="1">
              <a:off x="7677150" y="2779752"/>
              <a:ext cx="6858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3" name="90 Conector recto"/>
            <p:cNvCxnSpPr>
              <a:stCxn id="44" idx="0"/>
              <a:endCxn id="52" idx="4"/>
            </p:cNvCxnSpPr>
            <p:nvPr/>
          </p:nvCxnSpPr>
          <p:spPr>
            <a:xfrm flipV="1">
              <a:off x="7677150" y="2779752"/>
              <a:ext cx="16002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4" name="91 Conector recto"/>
            <p:cNvCxnSpPr>
              <a:stCxn id="44" idx="0"/>
              <a:endCxn id="53" idx="4"/>
            </p:cNvCxnSpPr>
            <p:nvPr/>
          </p:nvCxnSpPr>
          <p:spPr>
            <a:xfrm flipV="1">
              <a:off x="7677150" y="2779752"/>
              <a:ext cx="20955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5" name="92 Conector recto"/>
            <p:cNvCxnSpPr>
              <a:stCxn id="44" idx="0"/>
              <a:endCxn id="54" idx="4"/>
            </p:cNvCxnSpPr>
            <p:nvPr/>
          </p:nvCxnSpPr>
          <p:spPr>
            <a:xfrm flipV="1">
              <a:off x="7677150" y="2779752"/>
              <a:ext cx="26670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6" name="93 Conector recto"/>
            <p:cNvCxnSpPr>
              <a:stCxn id="45" idx="0"/>
              <a:endCxn id="50" idx="4"/>
            </p:cNvCxnSpPr>
            <p:nvPr/>
          </p:nvCxnSpPr>
          <p:spPr>
            <a:xfrm flipH="1" flipV="1">
              <a:off x="7677150" y="2779752"/>
              <a:ext cx="6858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7" name="94 Conector recto"/>
            <p:cNvCxnSpPr>
              <a:stCxn id="45" idx="0"/>
              <a:endCxn id="51" idx="4"/>
            </p:cNvCxnSpPr>
            <p:nvPr/>
          </p:nvCxnSpPr>
          <p:spPr>
            <a:xfrm flipV="1">
              <a:off x="83629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8" name="95 Conector recto"/>
            <p:cNvCxnSpPr>
              <a:stCxn id="45" idx="0"/>
              <a:endCxn id="52" idx="4"/>
            </p:cNvCxnSpPr>
            <p:nvPr/>
          </p:nvCxnSpPr>
          <p:spPr>
            <a:xfrm flipV="1">
              <a:off x="8362950" y="2779752"/>
              <a:ext cx="9144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9" name="96 Conector recto"/>
            <p:cNvCxnSpPr>
              <a:stCxn id="45" idx="0"/>
              <a:endCxn id="53" idx="4"/>
            </p:cNvCxnSpPr>
            <p:nvPr/>
          </p:nvCxnSpPr>
          <p:spPr>
            <a:xfrm flipV="1">
              <a:off x="8362950" y="2779752"/>
              <a:ext cx="14097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0" name="97 Conector recto"/>
            <p:cNvCxnSpPr>
              <a:stCxn id="45" idx="0"/>
              <a:endCxn id="54" idx="4"/>
            </p:cNvCxnSpPr>
            <p:nvPr/>
          </p:nvCxnSpPr>
          <p:spPr>
            <a:xfrm flipV="1">
              <a:off x="8362950" y="2779752"/>
              <a:ext cx="19812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1" name="98 Conector recto"/>
            <p:cNvCxnSpPr>
              <a:stCxn id="46" idx="0"/>
              <a:endCxn id="50" idx="4"/>
            </p:cNvCxnSpPr>
            <p:nvPr/>
          </p:nvCxnSpPr>
          <p:spPr>
            <a:xfrm flipH="1" flipV="1">
              <a:off x="7677150" y="2779752"/>
              <a:ext cx="16002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2" name="99 Conector recto"/>
            <p:cNvCxnSpPr>
              <a:stCxn id="46" idx="0"/>
              <a:endCxn id="51" idx="4"/>
            </p:cNvCxnSpPr>
            <p:nvPr/>
          </p:nvCxnSpPr>
          <p:spPr>
            <a:xfrm flipH="1" flipV="1">
              <a:off x="8362950" y="2779752"/>
              <a:ext cx="9144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3" name="100 Conector recto"/>
            <p:cNvCxnSpPr>
              <a:stCxn id="46" idx="0"/>
              <a:endCxn id="52" idx="4"/>
            </p:cNvCxnSpPr>
            <p:nvPr/>
          </p:nvCxnSpPr>
          <p:spPr>
            <a:xfrm flipV="1">
              <a:off x="92773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4" name="101 Conector recto"/>
            <p:cNvCxnSpPr>
              <a:stCxn id="46" idx="0"/>
              <a:endCxn id="53" idx="4"/>
            </p:cNvCxnSpPr>
            <p:nvPr/>
          </p:nvCxnSpPr>
          <p:spPr>
            <a:xfrm flipV="1">
              <a:off x="9277350" y="2779752"/>
              <a:ext cx="4953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102 Conector recto"/>
            <p:cNvCxnSpPr>
              <a:stCxn id="46" idx="0"/>
              <a:endCxn id="54" idx="4"/>
            </p:cNvCxnSpPr>
            <p:nvPr/>
          </p:nvCxnSpPr>
          <p:spPr>
            <a:xfrm flipV="1">
              <a:off x="9277350" y="2779752"/>
              <a:ext cx="10668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6" name="103 Conector recto"/>
            <p:cNvCxnSpPr>
              <a:stCxn id="47" idx="0"/>
              <a:endCxn id="50" idx="4"/>
            </p:cNvCxnSpPr>
            <p:nvPr/>
          </p:nvCxnSpPr>
          <p:spPr>
            <a:xfrm flipH="1" flipV="1">
              <a:off x="7677150" y="2779752"/>
              <a:ext cx="20955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104 Conector recto"/>
            <p:cNvCxnSpPr>
              <a:stCxn id="47" idx="0"/>
              <a:endCxn id="51" idx="4"/>
            </p:cNvCxnSpPr>
            <p:nvPr/>
          </p:nvCxnSpPr>
          <p:spPr>
            <a:xfrm flipH="1" flipV="1">
              <a:off x="8362950" y="2779752"/>
              <a:ext cx="14097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8" name="105 Conector recto"/>
            <p:cNvCxnSpPr>
              <a:stCxn id="47" idx="0"/>
              <a:endCxn id="52" idx="4"/>
            </p:cNvCxnSpPr>
            <p:nvPr/>
          </p:nvCxnSpPr>
          <p:spPr>
            <a:xfrm flipH="1" flipV="1">
              <a:off x="9277350" y="2779752"/>
              <a:ext cx="4953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9" name="106 Conector recto"/>
            <p:cNvCxnSpPr>
              <a:stCxn id="47" idx="0"/>
              <a:endCxn id="53" idx="4"/>
            </p:cNvCxnSpPr>
            <p:nvPr/>
          </p:nvCxnSpPr>
          <p:spPr>
            <a:xfrm flipV="1">
              <a:off x="9772650" y="2779752"/>
              <a:ext cx="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107 Conector recto"/>
            <p:cNvCxnSpPr>
              <a:stCxn id="47" idx="0"/>
              <a:endCxn id="54" idx="4"/>
            </p:cNvCxnSpPr>
            <p:nvPr/>
          </p:nvCxnSpPr>
          <p:spPr>
            <a:xfrm flipV="1">
              <a:off x="9772650" y="2779752"/>
              <a:ext cx="5715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 name="108 Conector recto"/>
            <p:cNvCxnSpPr>
              <a:stCxn id="48" idx="0"/>
              <a:endCxn id="50" idx="4"/>
            </p:cNvCxnSpPr>
            <p:nvPr/>
          </p:nvCxnSpPr>
          <p:spPr>
            <a:xfrm flipH="1" flipV="1">
              <a:off x="7677150" y="2779752"/>
              <a:ext cx="26289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109 Conector recto"/>
            <p:cNvCxnSpPr>
              <a:stCxn id="48" idx="0"/>
              <a:endCxn id="51" idx="4"/>
            </p:cNvCxnSpPr>
            <p:nvPr/>
          </p:nvCxnSpPr>
          <p:spPr>
            <a:xfrm flipH="1" flipV="1">
              <a:off x="8362950" y="2779752"/>
              <a:ext cx="19431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110 Conector recto"/>
            <p:cNvCxnSpPr>
              <a:stCxn id="48" idx="0"/>
              <a:endCxn id="52" idx="4"/>
            </p:cNvCxnSpPr>
            <p:nvPr/>
          </p:nvCxnSpPr>
          <p:spPr>
            <a:xfrm flipH="1" flipV="1">
              <a:off x="9277350" y="2779752"/>
              <a:ext cx="10287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111 Conector recto"/>
            <p:cNvCxnSpPr>
              <a:stCxn id="48" idx="0"/>
              <a:endCxn id="53" idx="4"/>
            </p:cNvCxnSpPr>
            <p:nvPr/>
          </p:nvCxnSpPr>
          <p:spPr>
            <a:xfrm flipH="1" flipV="1">
              <a:off x="9772650" y="2779752"/>
              <a:ext cx="5334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112 Conector recto"/>
            <p:cNvCxnSpPr>
              <a:stCxn id="48" idx="0"/>
              <a:endCxn id="54" idx="4"/>
            </p:cNvCxnSpPr>
            <p:nvPr/>
          </p:nvCxnSpPr>
          <p:spPr>
            <a:xfrm flipV="1">
              <a:off x="10306050" y="2779752"/>
              <a:ext cx="38100" cy="8001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6" name="113 Conector recto"/>
            <p:cNvCxnSpPr>
              <a:stCxn id="50" idx="0"/>
              <a:endCxn id="55" idx="4"/>
            </p:cNvCxnSpPr>
            <p:nvPr/>
          </p:nvCxnSpPr>
          <p:spPr>
            <a:xfrm flipV="1">
              <a:off x="7677150" y="1827252"/>
              <a:ext cx="4572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114 Conector recto"/>
            <p:cNvCxnSpPr>
              <a:stCxn id="50" idx="0"/>
              <a:endCxn id="56" idx="4"/>
            </p:cNvCxnSpPr>
            <p:nvPr/>
          </p:nvCxnSpPr>
          <p:spPr>
            <a:xfrm flipV="1">
              <a:off x="7677150" y="1827252"/>
              <a:ext cx="16002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8" name="115 Conector recto"/>
            <p:cNvCxnSpPr>
              <a:stCxn id="50" idx="0"/>
              <a:endCxn id="57" idx="4"/>
            </p:cNvCxnSpPr>
            <p:nvPr/>
          </p:nvCxnSpPr>
          <p:spPr>
            <a:xfrm flipV="1">
              <a:off x="7677150" y="1827252"/>
              <a:ext cx="20193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9" name="116 Conector recto"/>
            <p:cNvCxnSpPr>
              <a:stCxn id="51" idx="0"/>
              <a:endCxn id="55" idx="4"/>
            </p:cNvCxnSpPr>
            <p:nvPr/>
          </p:nvCxnSpPr>
          <p:spPr>
            <a:xfrm flipH="1" flipV="1">
              <a:off x="8134350" y="1827252"/>
              <a:ext cx="2286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0" name="117 Conector recto"/>
            <p:cNvCxnSpPr>
              <a:stCxn id="51" idx="0"/>
              <a:endCxn id="56" idx="4"/>
            </p:cNvCxnSpPr>
            <p:nvPr/>
          </p:nvCxnSpPr>
          <p:spPr>
            <a:xfrm flipV="1">
              <a:off x="8362950" y="1827252"/>
              <a:ext cx="9144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1" name="118 Conector recto"/>
            <p:cNvCxnSpPr>
              <a:stCxn id="51" idx="0"/>
              <a:endCxn id="57" idx="4"/>
            </p:cNvCxnSpPr>
            <p:nvPr/>
          </p:nvCxnSpPr>
          <p:spPr>
            <a:xfrm flipV="1">
              <a:off x="8362950" y="1827252"/>
              <a:ext cx="13335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2" name="119 Conector recto"/>
            <p:cNvCxnSpPr>
              <a:stCxn id="52" idx="0"/>
              <a:endCxn id="55" idx="4"/>
            </p:cNvCxnSpPr>
            <p:nvPr/>
          </p:nvCxnSpPr>
          <p:spPr>
            <a:xfrm flipH="1" flipV="1">
              <a:off x="8134350" y="1827252"/>
              <a:ext cx="11430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3" name="120 Conector recto"/>
            <p:cNvCxnSpPr>
              <a:stCxn id="52" idx="0"/>
              <a:endCxn id="56" idx="4"/>
            </p:cNvCxnSpPr>
            <p:nvPr/>
          </p:nvCxnSpPr>
          <p:spPr>
            <a:xfrm flipV="1">
              <a:off x="9277350" y="1827252"/>
              <a:ext cx="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4" name="121 Conector recto"/>
            <p:cNvCxnSpPr>
              <a:stCxn id="52" idx="0"/>
              <a:endCxn id="57" idx="4"/>
            </p:cNvCxnSpPr>
            <p:nvPr/>
          </p:nvCxnSpPr>
          <p:spPr>
            <a:xfrm flipV="1">
              <a:off x="9277350" y="1827252"/>
              <a:ext cx="4191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5" name="122 Conector recto"/>
            <p:cNvCxnSpPr>
              <a:stCxn id="53" idx="0"/>
              <a:endCxn id="55" idx="4"/>
            </p:cNvCxnSpPr>
            <p:nvPr/>
          </p:nvCxnSpPr>
          <p:spPr>
            <a:xfrm flipH="1" flipV="1">
              <a:off x="8134350" y="1827252"/>
              <a:ext cx="16383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6" name="123 Conector recto"/>
            <p:cNvCxnSpPr>
              <a:stCxn id="53" idx="0"/>
              <a:endCxn id="56" idx="4"/>
            </p:cNvCxnSpPr>
            <p:nvPr/>
          </p:nvCxnSpPr>
          <p:spPr>
            <a:xfrm flipH="1" flipV="1">
              <a:off x="9277350" y="1827252"/>
              <a:ext cx="4953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7" name="124 Conector recto"/>
            <p:cNvCxnSpPr>
              <a:stCxn id="53" idx="0"/>
              <a:endCxn id="57" idx="4"/>
            </p:cNvCxnSpPr>
            <p:nvPr/>
          </p:nvCxnSpPr>
          <p:spPr>
            <a:xfrm flipH="1" flipV="1">
              <a:off x="9696450" y="1827252"/>
              <a:ext cx="762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125 Conector recto"/>
            <p:cNvCxnSpPr>
              <a:stCxn id="54" idx="0"/>
              <a:endCxn id="55" idx="4"/>
            </p:cNvCxnSpPr>
            <p:nvPr/>
          </p:nvCxnSpPr>
          <p:spPr>
            <a:xfrm flipH="1" flipV="1">
              <a:off x="8134350" y="1827252"/>
              <a:ext cx="22098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9" name="126 Conector recto"/>
            <p:cNvCxnSpPr>
              <a:stCxn id="54" idx="0"/>
              <a:endCxn id="56" idx="4"/>
            </p:cNvCxnSpPr>
            <p:nvPr/>
          </p:nvCxnSpPr>
          <p:spPr>
            <a:xfrm flipH="1" flipV="1">
              <a:off x="9277350" y="1827252"/>
              <a:ext cx="10668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0" name="127 Conector recto"/>
            <p:cNvCxnSpPr>
              <a:stCxn id="54" idx="0"/>
              <a:endCxn id="57" idx="4"/>
            </p:cNvCxnSpPr>
            <p:nvPr/>
          </p:nvCxnSpPr>
          <p:spPr>
            <a:xfrm flipH="1" flipV="1">
              <a:off x="9696450" y="1827252"/>
              <a:ext cx="647700" cy="7620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1" name="128 Elipse"/>
            <p:cNvSpPr/>
            <p:nvPr/>
          </p:nvSpPr>
          <p:spPr>
            <a:xfrm>
              <a:off x="84582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129 Elipse"/>
            <p:cNvSpPr/>
            <p:nvPr/>
          </p:nvSpPr>
          <p:spPr>
            <a:xfrm>
              <a:off x="87630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130 Elipse"/>
            <p:cNvSpPr/>
            <p:nvPr/>
          </p:nvSpPr>
          <p:spPr>
            <a:xfrm>
              <a:off x="90678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131 Elipse"/>
            <p:cNvSpPr/>
            <p:nvPr/>
          </p:nvSpPr>
          <p:spPr>
            <a:xfrm>
              <a:off x="9334500" y="476095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132 Elipse"/>
            <p:cNvSpPr/>
            <p:nvPr/>
          </p:nvSpPr>
          <p:spPr>
            <a:xfrm>
              <a:off x="8610600" y="3637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133 Elipse"/>
            <p:cNvSpPr/>
            <p:nvPr/>
          </p:nvSpPr>
          <p:spPr>
            <a:xfrm>
              <a:off x="8801100" y="3637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134 Elipse"/>
            <p:cNvSpPr/>
            <p:nvPr/>
          </p:nvSpPr>
          <p:spPr>
            <a:xfrm>
              <a:off x="9029700" y="3637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135 Elipse"/>
            <p:cNvSpPr/>
            <p:nvPr/>
          </p:nvSpPr>
          <p:spPr>
            <a:xfrm>
              <a:off x="8610600" y="26845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136 Elipse"/>
            <p:cNvSpPr/>
            <p:nvPr/>
          </p:nvSpPr>
          <p:spPr>
            <a:xfrm>
              <a:off x="8801100" y="26845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137 Elipse"/>
            <p:cNvSpPr/>
            <p:nvPr/>
          </p:nvSpPr>
          <p:spPr>
            <a:xfrm>
              <a:off x="9029700" y="26845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138 Elipse"/>
            <p:cNvSpPr/>
            <p:nvPr/>
          </p:nvSpPr>
          <p:spPr>
            <a:xfrm>
              <a:off x="8534400" y="1732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139 Elipse"/>
            <p:cNvSpPr/>
            <p:nvPr/>
          </p:nvSpPr>
          <p:spPr>
            <a:xfrm>
              <a:off x="8724900" y="1732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140 Elipse"/>
            <p:cNvSpPr/>
            <p:nvPr/>
          </p:nvSpPr>
          <p:spPr>
            <a:xfrm>
              <a:off x="8953500" y="1732002"/>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54" name="58 Conector recto"/>
          <p:cNvCxnSpPr>
            <a:stCxn id="25" idx="6"/>
            <a:endCxn id="36" idx="4"/>
          </p:cNvCxnSpPr>
          <p:nvPr/>
        </p:nvCxnSpPr>
        <p:spPr>
          <a:xfrm flipV="1">
            <a:off x="6364661" y="1789164"/>
            <a:ext cx="1224642" cy="20775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7" name="58 Conector recto"/>
          <p:cNvCxnSpPr>
            <a:stCxn id="25" idx="6"/>
            <a:endCxn id="37" idx="4"/>
          </p:cNvCxnSpPr>
          <p:nvPr/>
        </p:nvCxnSpPr>
        <p:spPr>
          <a:xfrm>
            <a:off x="6364661" y="1996922"/>
            <a:ext cx="1224642" cy="2494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0" name="58 Conector recto"/>
          <p:cNvCxnSpPr>
            <a:stCxn id="25" idx="6"/>
            <a:endCxn id="38" idx="4"/>
          </p:cNvCxnSpPr>
          <p:nvPr/>
        </p:nvCxnSpPr>
        <p:spPr>
          <a:xfrm>
            <a:off x="6364661" y="1996922"/>
            <a:ext cx="1224642" cy="7066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5" name="129 Elipse"/>
          <p:cNvSpPr/>
          <p:nvPr/>
        </p:nvSpPr>
        <p:spPr>
          <a:xfrm rot="5400000">
            <a:off x="4131201" y="3076818"/>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130 Elipse"/>
          <p:cNvSpPr/>
          <p:nvPr/>
        </p:nvSpPr>
        <p:spPr>
          <a:xfrm rot="5400000">
            <a:off x="4131201" y="3381618"/>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131 Elipse"/>
          <p:cNvSpPr/>
          <p:nvPr/>
        </p:nvSpPr>
        <p:spPr>
          <a:xfrm rot="5400000">
            <a:off x="4131201" y="3648318"/>
            <a:ext cx="57150" cy="5715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8" name="58 Conector recto"/>
          <p:cNvCxnSpPr>
            <a:stCxn id="25" idx="6"/>
            <a:endCxn id="39" idx="4"/>
          </p:cNvCxnSpPr>
          <p:nvPr/>
        </p:nvCxnSpPr>
        <p:spPr>
          <a:xfrm>
            <a:off x="6364661" y="1996922"/>
            <a:ext cx="1224642" cy="21163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1" name="58 Conector recto"/>
          <p:cNvCxnSpPr>
            <a:stCxn id="25" idx="6"/>
            <a:endCxn id="40" idx="4"/>
          </p:cNvCxnSpPr>
          <p:nvPr/>
        </p:nvCxnSpPr>
        <p:spPr>
          <a:xfrm>
            <a:off x="6364661" y="1996922"/>
            <a:ext cx="1224642" cy="26497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4" name="58 Conector recto"/>
          <p:cNvCxnSpPr>
            <a:stCxn id="25" idx="6"/>
            <a:endCxn id="41" idx="4"/>
          </p:cNvCxnSpPr>
          <p:nvPr/>
        </p:nvCxnSpPr>
        <p:spPr>
          <a:xfrm>
            <a:off x="6364661" y="1996922"/>
            <a:ext cx="1224642" cy="314504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7" name="58 Conector recto"/>
          <p:cNvCxnSpPr>
            <a:stCxn id="29" idx="6"/>
            <a:endCxn id="36" idx="4"/>
          </p:cNvCxnSpPr>
          <p:nvPr/>
        </p:nvCxnSpPr>
        <p:spPr>
          <a:xfrm flipV="1">
            <a:off x="6366336" y="1789164"/>
            <a:ext cx="1222967" cy="7922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0" name="58 Conector recto"/>
          <p:cNvCxnSpPr>
            <a:stCxn id="29" idx="6"/>
            <a:endCxn id="37" idx="4"/>
          </p:cNvCxnSpPr>
          <p:nvPr/>
        </p:nvCxnSpPr>
        <p:spPr>
          <a:xfrm flipV="1">
            <a:off x="6366336" y="2246364"/>
            <a:ext cx="1222967" cy="3350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3" name="58 Conector recto"/>
          <p:cNvCxnSpPr>
            <a:stCxn id="29" idx="6"/>
            <a:endCxn id="38" idx="4"/>
          </p:cNvCxnSpPr>
          <p:nvPr/>
        </p:nvCxnSpPr>
        <p:spPr>
          <a:xfrm>
            <a:off x="6366336" y="2581400"/>
            <a:ext cx="1222967" cy="1221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6" name="58 Conector recto"/>
          <p:cNvCxnSpPr>
            <a:stCxn id="29" idx="6"/>
            <a:endCxn id="39" idx="4"/>
          </p:cNvCxnSpPr>
          <p:nvPr/>
        </p:nvCxnSpPr>
        <p:spPr>
          <a:xfrm>
            <a:off x="6366336" y="2581400"/>
            <a:ext cx="1222967" cy="15318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9" name="58 Conector recto"/>
          <p:cNvCxnSpPr>
            <a:stCxn id="29" idx="6"/>
            <a:endCxn id="40" idx="4"/>
          </p:cNvCxnSpPr>
          <p:nvPr/>
        </p:nvCxnSpPr>
        <p:spPr>
          <a:xfrm>
            <a:off x="6366336" y="2581400"/>
            <a:ext cx="1222967" cy="20652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3" name="58 Conector recto"/>
          <p:cNvCxnSpPr>
            <a:stCxn id="29" idx="6"/>
            <a:endCxn id="41" idx="4"/>
          </p:cNvCxnSpPr>
          <p:nvPr/>
        </p:nvCxnSpPr>
        <p:spPr>
          <a:xfrm>
            <a:off x="6366336" y="2581400"/>
            <a:ext cx="1222967" cy="256056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6" name="58 Conector recto"/>
          <p:cNvCxnSpPr>
            <a:stCxn id="31" idx="6"/>
            <a:endCxn id="36" idx="4"/>
          </p:cNvCxnSpPr>
          <p:nvPr/>
        </p:nvCxnSpPr>
        <p:spPr>
          <a:xfrm flipV="1">
            <a:off x="6357963" y="1789164"/>
            <a:ext cx="1231340" cy="21403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58 Conector recto"/>
          <p:cNvCxnSpPr>
            <a:stCxn id="31" idx="6"/>
            <a:endCxn id="37" idx="4"/>
          </p:cNvCxnSpPr>
          <p:nvPr/>
        </p:nvCxnSpPr>
        <p:spPr>
          <a:xfrm flipV="1">
            <a:off x="6357963" y="2246364"/>
            <a:ext cx="1231340" cy="16831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58 Conector recto"/>
          <p:cNvCxnSpPr>
            <a:stCxn id="31" idx="6"/>
            <a:endCxn id="38" idx="4"/>
          </p:cNvCxnSpPr>
          <p:nvPr/>
        </p:nvCxnSpPr>
        <p:spPr>
          <a:xfrm flipV="1">
            <a:off x="6357963" y="2703564"/>
            <a:ext cx="1231340" cy="122598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58 Conector recto"/>
          <p:cNvCxnSpPr>
            <a:stCxn id="31" idx="6"/>
            <a:endCxn id="39" idx="4"/>
          </p:cNvCxnSpPr>
          <p:nvPr/>
        </p:nvCxnSpPr>
        <p:spPr>
          <a:xfrm>
            <a:off x="6357963" y="3929553"/>
            <a:ext cx="1231340" cy="1837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58 Conector recto"/>
          <p:cNvCxnSpPr>
            <a:stCxn id="31" idx="6"/>
            <a:endCxn id="40" idx="4"/>
          </p:cNvCxnSpPr>
          <p:nvPr/>
        </p:nvCxnSpPr>
        <p:spPr>
          <a:xfrm>
            <a:off x="6357963" y="3929553"/>
            <a:ext cx="1231340" cy="7171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1" name="58 Conector recto"/>
          <p:cNvCxnSpPr>
            <a:stCxn id="31" idx="6"/>
            <a:endCxn id="41" idx="4"/>
          </p:cNvCxnSpPr>
          <p:nvPr/>
        </p:nvCxnSpPr>
        <p:spPr>
          <a:xfrm>
            <a:off x="6357963" y="3929553"/>
            <a:ext cx="1231340" cy="121241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4" name="58 Conector recto"/>
          <p:cNvCxnSpPr>
            <a:stCxn id="33" idx="6"/>
            <a:endCxn id="36" idx="4"/>
          </p:cNvCxnSpPr>
          <p:nvPr/>
        </p:nvCxnSpPr>
        <p:spPr>
          <a:xfrm flipV="1">
            <a:off x="6357962" y="1789164"/>
            <a:ext cx="1231341" cy="27734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7" name="58 Conector recto"/>
          <p:cNvCxnSpPr>
            <a:stCxn id="33" idx="6"/>
            <a:endCxn id="37" idx="4"/>
          </p:cNvCxnSpPr>
          <p:nvPr/>
        </p:nvCxnSpPr>
        <p:spPr>
          <a:xfrm flipV="1">
            <a:off x="6357962" y="2246364"/>
            <a:ext cx="1231341" cy="23162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0" name="58 Conector recto"/>
          <p:cNvCxnSpPr>
            <a:stCxn id="33" idx="6"/>
            <a:endCxn id="38" idx="4"/>
          </p:cNvCxnSpPr>
          <p:nvPr/>
        </p:nvCxnSpPr>
        <p:spPr>
          <a:xfrm flipV="1">
            <a:off x="6357962" y="2703564"/>
            <a:ext cx="1231341" cy="18590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3" name="58 Conector recto"/>
          <p:cNvCxnSpPr>
            <a:stCxn id="33" idx="6"/>
            <a:endCxn id="39" idx="4"/>
          </p:cNvCxnSpPr>
          <p:nvPr/>
        </p:nvCxnSpPr>
        <p:spPr>
          <a:xfrm flipV="1">
            <a:off x="6357962" y="4113264"/>
            <a:ext cx="1231341" cy="44933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6" name="58 Conector recto"/>
          <p:cNvCxnSpPr>
            <a:stCxn id="33" idx="6"/>
            <a:endCxn id="40" idx="4"/>
          </p:cNvCxnSpPr>
          <p:nvPr/>
        </p:nvCxnSpPr>
        <p:spPr>
          <a:xfrm>
            <a:off x="6357962" y="4562597"/>
            <a:ext cx="1231341" cy="840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9" name="58 Conector recto"/>
          <p:cNvCxnSpPr>
            <a:stCxn id="33" idx="6"/>
            <a:endCxn id="41" idx="4"/>
          </p:cNvCxnSpPr>
          <p:nvPr/>
        </p:nvCxnSpPr>
        <p:spPr>
          <a:xfrm>
            <a:off x="6357962" y="4562597"/>
            <a:ext cx="1231341" cy="579367"/>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34" name="Group 233"/>
          <p:cNvGrpSpPr/>
          <p:nvPr/>
        </p:nvGrpSpPr>
        <p:grpSpPr>
          <a:xfrm>
            <a:off x="392592" y="876906"/>
            <a:ext cx="11343448" cy="4501697"/>
            <a:chOff x="713432" y="1205767"/>
            <a:chExt cx="11343448" cy="4501697"/>
          </a:xfrm>
        </p:grpSpPr>
        <p:sp>
          <p:nvSpPr>
            <p:cNvPr id="24" name="TextBox 23"/>
            <p:cNvSpPr txBox="1"/>
            <p:nvPr/>
          </p:nvSpPr>
          <p:spPr>
            <a:xfrm>
              <a:off x="1460668" y="1205767"/>
              <a:ext cx="4987969" cy="369332"/>
            </a:xfrm>
            <a:prstGeom prst="rect">
              <a:avLst/>
            </a:prstGeom>
            <a:noFill/>
          </p:spPr>
          <p:txBody>
            <a:bodyPr wrap="none" rtlCol="0">
              <a:spAutoFit/>
            </a:bodyPr>
            <a:lstStyle/>
            <a:p>
              <a:r>
                <a:rPr lang="en-US" b="1" dirty="0" smtClean="0"/>
                <a:t>TRAINED BY MEANS OF EVOLUTIONARY STRATEGY</a:t>
              </a:r>
              <a:endParaRPr lang="en-US" b="1" dirty="0"/>
            </a:p>
          </p:txBody>
        </p:sp>
        <p:sp>
          <p:nvSpPr>
            <p:cNvPr id="232" name="Rectangle 231"/>
            <p:cNvSpPr/>
            <p:nvPr/>
          </p:nvSpPr>
          <p:spPr>
            <a:xfrm>
              <a:off x="7152330" y="1798937"/>
              <a:ext cx="4193450" cy="3908527"/>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p:cNvSpPr txBox="1"/>
            <p:nvPr/>
          </p:nvSpPr>
          <p:spPr>
            <a:xfrm>
              <a:off x="6620905" y="1223260"/>
              <a:ext cx="5435975" cy="369332"/>
            </a:xfrm>
            <a:prstGeom prst="rect">
              <a:avLst/>
            </a:prstGeom>
            <a:noFill/>
          </p:spPr>
          <p:txBody>
            <a:bodyPr wrap="none" rtlCol="0">
              <a:spAutoFit/>
            </a:bodyPr>
            <a:lstStyle/>
            <a:p>
              <a:r>
                <a:rPr lang="en-US" b="1" dirty="0" smtClean="0"/>
                <a:t>TRAINED BY MEANS OF CLASSICAL GRADIENT DESCENT</a:t>
              </a:r>
              <a:endParaRPr lang="en-US" b="1" dirty="0"/>
            </a:p>
          </p:txBody>
        </p:sp>
        <p:sp>
          <p:nvSpPr>
            <p:cNvPr id="22" name="Rectangle 21"/>
            <p:cNvSpPr/>
            <p:nvPr/>
          </p:nvSpPr>
          <p:spPr>
            <a:xfrm>
              <a:off x="713432" y="1798936"/>
              <a:ext cx="6240027" cy="3908527"/>
            </a:xfrm>
            <a:prstGeom prst="rect">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Rectangle 234"/>
          <p:cNvSpPr/>
          <p:nvPr/>
        </p:nvSpPr>
        <p:spPr>
          <a:xfrm>
            <a:off x="3217853" y="1716596"/>
            <a:ext cx="1848896" cy="140677"/>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p:cNvSpPr/>
          <p:nvPr/>
        </p:nvSpPr>
        <p:spPr>
          <a:xfrm>
            <a:off x="3217853" y="2120747"/>
            <a:ext cx="1848896" cy="14067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p:cNvSpPr/>
          <p:nvPr/>
        </p:nvSpPr>
        <p:spPr>
          <a:xfrm>
            <a:off x="3217853" y="2347647"/>
            <a:ext cx="1848896" cy="140677"/>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p:cNvSpPr/>
          <p:nvPr/>
        </p:nvSpPr>
        <p:spPr>
          <a:xfrm>
            <a:off x="3217853" y="2527530"/>
            <a:ext cx="1848896" cy="1406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ABC-ESCNN</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105213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4605159" y="793815"/>
            <a:ext cx="777744" cy="1070673"/>
            <a:chOff x="1298467" y="1219200"/>
            <a:chExt cx="3149940" cy="4336329"/>
          </a:xfrm>
        </p:grpSpPr>
        <p:cxnSp>
          <p:nvCxnSpPr>
            <p:cNvPr id="4" name="Straight Connector 3"/>
            <p:cNvCxnSpPr/>
            <p:nvPr/>
          </p:nvCxnSpPr>
          <p:spPr>
            <a:xfrm>
              <a:off x="2886075" y="1219200"/>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938337" y="2057400"/>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952624" y="2047876"/>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833812" y="2057400"/>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447800" y="3476625"/>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457325" y="3467100"/>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00301" y="3457574"/>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52799" y="3008571"/>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362324" y="2999046"/>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05300" y="298952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400301" y="3886200"/>
              <a:ext cx="952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400301" y="3867150"/>
              <a:ext cx="1914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298467" y="5186197"/>
              <a:ext cx="324128" cy="369332"/>
            </a:xfrm>
            <a:prstGeom prst="rect">
              <a:avLst/>
            </a:prstGeom>
            <a:noFill/>
          </p:spPr>
          <p:txBody>
            <a:bodyPr wrap="none" rtlCol="0">
              <a:spAutoFit/>
            </a:bodyPr>
            <a:lstStyle/>
            <a:p>
              <a:r>
                <a:rPr lang="en-US" b="1" dirty="0" smtClean="0"/>
                <a:t>A</a:t>
              </a:r>
              <a:endParaRPr lang="en-US" b="1" dirty="0"/>
            </a:p>
          </p:txBody>
        </p:sp>
        <p:sp>
          <p:nvSpPr>
            <p:cNvPr id="32" name="TextBox 31"/>
            <p:cNvSpPr txBox="1"/>
            <p:nvPr/>
          </p:nvSpPr>
          <p:spPr>
            <a:xfrm>
              <a:off x="2241442" y="5186197"/>
              <a:ext cx="314510" cy="369332"/>
            </a:xfrm>
            <a:prstGeom prst="rect">
              <a:avLst/>
            </a:prstGeom>
            <a:noFill/>
          </p:spPr>
          <p:txBody>
            <a:bodyPr wrap="none" rtlCol="0">
              <a:spAutoFit/>
            </a:bodyPr>
            <a:lstStyle/>
            <a:p>
              <a:r>
                <a:rPr lang="en-US" b="1" dirty="0"/>
                <a:t>B</a:t>
              </a:r>
            </a:p>
          </p:txBody>
        </p:sp>
        <p:sp>
          <p:nvSpPr>
            <p:cNvPr id="33" name="TextBox 32"/>
            <p:cNvSpPr txBox="1"/>
            <p:nvPr/>
          </p:nvSpPr>
          <p:spPr>
            <a:xfrm>
              <a:off x="3222517" y="4509922"/>
              <a:ext cx="306494" cy="369332"/>
            </a:xfrm>
            <a:prstGeom prst="rect">
              <a:avLst/>
            </a:prstGeom>
            <a:noFill/>
          </p:spPr>
          <p:txBody>
            <a:bodyPr wrap="none" rtlCol="0">
              <a:spAutoFit/>
            </a:bodyPr>
            <a:lstStyle/>
            <a:p>
              <a:r>
                <a:rPr lang="en-US" b="1" dirty="0" smtClean="0"/>
                <a:t>C</a:t>
              </a:r>
              <a:endParaRPr lang="en-US" b="1" dirty="0"/>
            </a:p>
          </p:txBody>
        </p:sp>
        <p:sp>
          <p:nvSpPr>
            <p:cNvPr id="34" name="TextBox 33"/>
            <p:cNvSpPr txBox="1"/>
            <p:nvPr/>
          </p:nvSpPr>
          <p:spPr>
            <a:xfrm>
              <a:off x="4117867" y="4509922"/>
              <a:ext cx="330540" cy="369332"/>
            </a:xfrm>
            <a:prstGeom prst="rect">
              <a:avLst/>
            </a:prstGeom>
            <a:noFill/>
          </p:spPr>
          <p:txBody>
            <a:bodyPr wrap="none" rtlCol="0">
              <a:spAutoFit/>
            </a:bodyPr>
            <a:lstStyle/>
            <a:p>
              <a:r>
                <a:rPr lang="en-US" b="1" dirty="0"/>
                <a:t>D</a:t>
              </a:r>
            </a:p>
          </p:txBody>
        </p:sp>
      </p:grpSp>
      <p:grpSp>
        <p:nvGrpSpPr>
          <p:cNvPr id="41" name="Group 40"/>
          <p:cNvGrpSpPr/>
          <p:nvPr/>
        </p:nvGrpSpPr>
        <p:grpSpPr>
          <a:xfrm>
            <a:off x="6284418" y="766097"/>
            <a:ext cx="797522" cy="1098392"/>
            <a:chOff x="6262596" y="1209675"/>
            <a:chExt cx="3149940" cy="4338276"/>
          </a:xfrm>
        </p:grpSpPr>
        <p:cxnSp>
          <p:nvCxnSpPr>
            <p:cNvPr id="16" name="Straight Connector 15"/>
            <p:cNvCxnSpPr/>
            <p:nvPr/>
          </p:nvCxnSpPr>
          <p:spPr>
            <a:xfrm>
              <a:off x="7848600" y="1209675"/>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00862" y="2047875"/>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915149" y="2038351"/>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796337" y="2047875"/>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10325" y="3467100"/>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19850" y="3457575"/>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62826" y="3448049"/>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15324" y="2999046"/>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24849" y="2989521"/>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267825" y="2979995"/>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362826" y="3876675"/>
              <a:ext cx="1433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824912" y="3419475"/>
              <a:ext cx="45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4912" y="340995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334374" y="3419475"/>
              <a:ext cx="4381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262596" y="5178619"/>
              <a:ext cx="324128" cy="369332"/>
            </a:xfrm>
            <a:prstGeom prst="rect">
              <a:avLst/>
            </a:prstGeom>
            <a:noFill/>
          </p:spPr>
          <p:txBody>
            <a:bodyPr wrap="none" rtlCol="0">
              <a:spAutoFit/>
            </a:bodyPr>
            <a:lstStyle/>
            <a:p>
              <a:r>
                <a:rPr lang="en-US" b="1" dirty="0" smtClean="0"/>
                <a:t>A</a:t>
              </a:r>
              <a:endParaRPr lang="en-US" b="1" dirty="0"/>
            </a:p>
          </p:txBody>
        </p:sp>
        <p:sp>
          <p:nvSpPr>
            <p:cNvPr id="36" name="TextBox 35"/>
            <p:cNvSpPr txBox="1"/>
            <p:nvPr/>
          </p:nvSpPr>
          <p:spPr>
            <a:xfrm>
              <a:off x="7205571" y="5178619"/>
              <a:ext cx="314510" cy="369332"/>
            </a:xfrm>
            <a:prstGeom prst="rect">
              <a:avLst/>
            </a:prstGeom>
            <a:noFill/>
          </p:spPr>
          <p:txBody>
            <a:bodyPr wrap="none" rtlCol="0">
              <a:spAutoFit/>
            </a:bodyPr>
            <a:lstStyle/>
            <a:p>
              <a:r>
                <a:rPr lang="en-US" b="1" dirty="0"/>
                <a:t>B</a:t>
              </a:r>
            </a:p>
          </p:txBody>
        </p:sp>
        <p:sp>
          <p:nvSpPr>
            <p:cNvPr id="37" name="TextBox 36"/>
            <p:cNvSpPr txBox="1"/>
            <p:nvPr/>
          </p:nvSpPr>
          <p:spPr>
            <a:xfrm>
              <a:off x="8186646" y="4502344"/>
              <a:ext cx="306494" cy="369332"/>
            </a:xfrm>
            <a:prstGeom prst="rect">
              <a:avLst/>
            </a:prstGeom>
            <a:noFill/>
          </p:spPr>
          <p:txBody>
            <a:bodyPr wrap="none" rtlCol="0">
              <a:spAutoFit/>
            </a:bodyPr>
            <a:lstStyle/>
            <a:p>
              <a:r>
                <a:rPr lang="en-US" b="1" dirty="0" smtClean="0"/>
                <a:t>C</a:t>
              </a:r>
              <a:endParaRPr lang="en-US" b="1" dirty="0"/>
            </a:p>
          </p:txBody>
        </p:sp>
        <p:sp>
          <p:nvSpPr>
            <p:cNvPr id="38" name="TextBox 37"/>
            <p:cNvSpPr txBox="1"/>
            <p:nvPr/>
          </p:nvSpPr>
          <p:spPr>
            <a:xfrm>
              <a:off x="9081996" y="4502344"/>
              <a:ext cx="330540" cy="369332"/>
            </a:xfrm>
            <a:prstGeom prst="rect">
              <a:avLst/>
            </a:prstGeom>
            <a:noFill/>
          </p:spPr>
          <p:txBody>
            <a:bodyPr wrap="none" rtlCol="0">
              <a:spAutoFit/>
            </a:bodyPr>
            <a:lstStyle/>
            <a:p>
              <a:r>
                <a:rPr lang="en-US" b="1" dirty="0"/>
                <a:t>D</a:t>
              </a:r>
            </a:p>
          </p:txBody>
        </p:sp>
        <p:sp>
          <p:nvSpPr>
            <p:cNvPr id="39" name="TextBox 38"/>
            <p:cNvSpPr txBox="1"/>
            <p:nvPr/>
          </p:nvSpPr>
          <p:spPr>
            <a:xfrm>
              <a:off x="8662896" y="4511869"/>
              <a:ext cx="311304" cy="369332"/>
            </a:xfrm>
            <a:prstGeom prst="rect">
              <a:avLst/>
            </a:prstGeom>
            <a:noFill/>
          </p:spPr>
          <p:txBody>
            <a:bodyPr wrap="none" rtlCol="0">
              <a:spAutoFit/>
            </a:bodyPr>
            <a:lstStyle/>
            <a:p>
              <a:r>
                <a:rPr lang="en-US" b="1" dirty="0"/>
                <a:t>X</a:t>
              </a:r>
            </a:p>
          </p:txBody>
        </p:sp>
      </p:grpSp>
      <p:grpSp>
        <p:nvGrpSpPr>
          <p:cNvPr id="43" name="Group 42"/>
          <p:cNvGrpSpPr/>
          <p:nvPr/>
        </p:nvGrpSpPr>
        <p:grpSpPr>
          <a:xfrm>
            <a:off x="3181185" y="2346470"/>
            <a:ext cx="777744" cy="1070673"/>
            <a:chOff x="1298467" y="1219200"/>
            <a:chExt cx="3149940" cy="4336329"/>
          </a:xfrm>
        </p:grpSpPr>
        <p:cxnSp>
          <p:nvCxnSpPr>
            <p:cNvPr id="44" name="Straight Connector 43"/>
            <p:cNvCxnSpPr/>
            <p:nvPr/>
          </p:nvCxnSpPr>
          <p:spPr>
            <a:xfrm>
              <a:off x="2886075" y="1219200"/>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938337" y="2057400"/>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952624" y="2047876"/>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833812" y="2057400"/>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447800" y="3476625"/>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457325" y="3467100"/>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2400301" y="3457574"/>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352799" y="3008571"/>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362324" y="2999046"/>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305300" y="298952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400301" y="3886200"/>
              <a:ext cx="9524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2400301" y="3867150"/>
              <a:ext cx="19145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298467" y="5186197"/>
              <a:ext cx="324128" cy="369332"/>
            </a:xfrm>
            <a:prstGeom prst="rect">
              <a:avLst/>
            </a:prstGeom>
            <a:noFill/>
          </p:spPr>
          <p:txBody>
            <a:bodyPr wrap="none" rtlCol="0">
              <a:spAutoFit/>
            </a:bodyPr>
            <a:lstStyle/>
            <a:p>
              <a:r>
                <a:rPr lang="en-US" b="1" dirty="0" smtClean="0"/>
                <a:t>A</a:t>
              </a:r>
              <a:endParaRPr lang="en-US" b="1" dirty="0"/>
            </a:p>
          </p:txBody>
        </p:sp>
        <p:sp>
          <p:nvSpPr>
            <p:cNvPr id="57" name="TextBox 56"/>
            <p:cNvSpPr txBox="1"/>
            <p:nvPr/>
          </p:nvSpPr>
          <p:spPr>
            <a:xfrm>
              <a:off x="2241442" y="5186197"/>
              <a:ext cx="314510" cy="369332"/>
            </a:xfrm>
            <a:prstGeom prst="rect">
              <a:avLst/>
            </a:prstGeom>
            <a:noFill/>
          </p:spPr>
          <p:txBody>
            <a:bodyPr wrap="none" rtlCol="0">
              <a:spAutoFit/>
            </a:bodyPr>
            <a:lstStyle/>
            <a:p>
              <a:r>
                <a:rPr lang="en-US" b="1" dirty="0"/>
                <a:t>B</a:t>
              </a:r>
            </a:p>
          </p:txBody>
        </p:sp>
        <p:sp>
          <p:nvSpPr>
            <p:cNvPr id="58" name="TextBox 57"/>
            <p:cNvSpPr txBox="1"/>
            <p:nvPr/>
          </p:nvSpPr>
          <p:spPr>
            <a:xfrm>
              <a:off x="3222517" y="4509922"/>
              <a:ext cx="306494" cy="369332"/>
            </a:xfrm>
            <a:prstGeom prst="rect">
              <a:avLst/>
            </a:prstGeom>
            <a:noFill/>
          </p:spPr>
          <p:txBody>
            <a:bodyPr wrap="none" rtlCol="0">
              <a:spAutoFit/>
            </a:bodyPr>
            <a:lstStyle/>
            <a:p>
              <a:r>
                <a:rPr lang="en-US" b="1" dirty="0" smtClean="0"/>
                <a:t>C</a:t>
              </a:r>
              <a:endParaRPr lang="en-US" b="1" dirty="0"/>
            </a:p>
          </p:txBody>
        </p:sp>
        <p:sp>
          <p:nvSpPr>
            <p:cNvPr id="59" name="TextBox 58"/>
            <p:cNvSpPr txBox="1"/>
            <p:nvPr/>
          </p:nvSpPr>
          <p:spPr>
            <a:xfrm>
              <a:off x="4117867" y="4509922"/>
              <a:ext cx="330540" cy="369332"/>
            </a:xfrm>
            <a:prstGeom prst="rect">
              <a:avLst/>
            </a:prstGeom>
            <a:noFill/>
          </p:spPr>
          <p:txBody>
            <a:bodyPr wrap="none" rtlCol="0">
              <a:spAutoFit/>
            </a:bodyPr>
            <a:lstStyle/>
            <a:p>
              <a:r>
                <a:rPr lang="en-US" b="1" dirty="0"/>
                <a:t>D</a:t>
              </a:r>
            </a:p>
          </p:txBody>
        </p:sp>
      </p:grpSp>
      <p:grpSp>
        <p:nvGrpSpPr>
          <p:cNvPr id="60" name="Group 59"/>
          <p:cNvGrpSpPr/>
          <p:nvPr/>
        </p:nvGrpSpPr>
        <p:grpSpPr>
          <a:xfrm>
            <a:off x="3132033" y="3925546"/>
            <a:ext cx="797522" cy="1098392"/>
            <a:chOff x="6262596" y="1209675"/>
            <a:chExt cx="3149940" cy="4338276"/>
          </a:xfrm>
        </p:grpSpPr>
        <p:cxnSp>
          <p:nvCxnSpPr>
            <p:cNvPr id="61" name="Straight Connector 60"/>
            <p:cNvCxnSpPr/>
            <p:nvPr/>
          </p:nvCxnSpPr>
          <p:spPr>
            <a:xfrm>
              <a:off x="7848600" y="1209675"/>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900862" y="2047875"/>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6915149" y="2038351"/>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8796337" y="2047875"/>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410325" y="3467100"/>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419850" y="3457575"/>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362826" y="3448049"/>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15324" y="2999046"/>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8324849" y="2989521"/>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267825" y="2979995"/>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7362826" y="3876675"/>
              <a:ext cx="1433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8824912" y="3419475"/>
              <a:ext cx="45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824912" y="340995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334374" y="3419475"/>
              <a:ext cx="4381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262596" y="5178619"/>
              <a:ext cx="324128" cy="369332"/>
            </a:xfrm>
            <a:prstGeom prst="rect">
              <a:avLst/>
            </a:prstGeom>
            <a:noFill/>
          </p:spPr>
          <p:txBody>
            <a:bodyPr wrap="none" rtlCol="0">
              <a:spAutoFit/>
            </a:bodyPr>
            <a:lstStyle/>
            <a:p>
              <a:r>
                <a:rPr lang="en-US" b="1" dirty="0" smtClean="0"/>
                <a:t>A</a:t>
              </a:r>
              <a:endParaRPr lang="en-US" b="1" dirty="0"/>
            </a:p>
          </p:txBody>
        </p:sp>
        <p:sp>
          <p:nvSpPr>
            <p:cNvPr id="76" name="TextBox 75"/>
            <p:cNvSpPr txBox="1"/>
            <p:nvPr/>
          </p:nvSpPr>
          <p:spPr>
            <a:xfrm>
              <a:off x="7205571" y="5178619"/>
              <a:ext cx="314510" cy="369332"/>
            </a:xfrm>
            <a:prstGeom prst="rect">
              <a:avLst/>
            </a:prstGeom>
            <a:noFill/>
          </p:spPr>
          <p:txBody>
            <a:bodyPr wrap="none" rtlCol="0">
              <a:spAutoFit/>
            </a:bodyPr>
            <a:lstStyle/>
            <a:p>
              <a:r>
                <a:rPr lang="en-US" b="1" dirty="0"/>
                <a:t>B</a:t>
              </a:r>
            </a:p>
          </p:txBody>
        </p:sp>
        <p:sp>
          <p:nvSpPr>
            <p:cNvPr id="77" name="TextBox 76"/>
            <p:cNvSpPr txBox="1"/>
            <p:nvPr/>
          </p:nvSpPr>
          <p:spPr>
            <a:xfrm>
              <a:off x="8186646" y="4502344"/>
              <a:ext cx="306494" cy="369332"/>
            </a:xfrm>
            <a:prstGeom prst="rect">
              <a:avLst/>
            </a:prstGeom>
            <a:noFill/>
          </p:spPr>
          <p:txBody>
            <a:bodyPr wrap="none" rtlCol="0">
              <a:spAutoFit/>
            </a:bodyPr>
            <a:lstStyle/>
            <a:p>
              <a:r>
                <a:rPr lang="en-US" b="1" dirty="0" smtClean="0"/>
                <a:t>C</a:t>
              </a:r>
              <a:endParaRPr lang="en-US" b="1" dirty="0"/>
            </a:p>
          </p:txBody>
        </p:sp>
        <p:sp>
          <p:nvSpPr>
            <p:cNvPr id="78" name="TextBox 77"/>
            <p:cNvSpPr txBox="1"/>
            <p:nvPr/>
          </p:nvSpPr>
          <p:spPr>
            <a:xfrm>
              <a:off x="9081996" y="4502344"/>
              <a:ext cx="330540" cy="369332"/>
            </a:xfrm>
            <a:prstGeom prst="rect">
              <a:avLst/>
            </a:prstGeom>
            <a:noFill/>
          </p:spPr>
          <p:txBody>
            <a:bodyPr wrap="none" rtlCol="0">
              <a:spAutoFit/>
            </a:bodyPr>
            <a:lstStyle/>
            <a:p>
              <a:r>
                <a:rPr lang="en-US" b="1" dirty="0"/>
                <a:t>D</a:t>
              </a:r>
            </a:p>
          </p:txBody>
        </p:sp>
        <p:sp>
          <p:nvSpPr>
            <p:cNvPr id="79" name="TextBox 78"/>
            <p:cNvSpPr txBox="1"/>
            <p:nvPr/>
          </p:nvSpPr>
          <p:spPr>
            <a:xfrm>
              <a:off x="8662896" y="4511869"/>
              <a:ext cx="311304" cy="369332"/>
            </a:xfrm>
            <a:prstGeom prst="rect">
              <a:avLst/>
            </a:prstGeom>
            <a:noFill/>
          </p:spPr>
          <p:txBody>
            <a:bodyPr wrap="none" rtlCol="0">
              <a:spAutoFit/>
            </a:bodyPr>
            <a:lstStyle/>
            <a:p>
              <a:r>
                <a:rPr lang="en-US" b="1" dirty="0"/>
                <a:t>X</a:t>
              </a:r>
            </a:p>
          </p:txBody>
        </p:sp>
      </p:grpSp>
      <p:graphicFrame>
        <p:nvGraphicFramePr>
          <p:cNvPr id="80" name="Table 79"/>
          <p:cNvGraphicFramePr>
            <a:graphicFrameLocks noGrp="1"/>
          </p:cNvGraphicFramePr>
          <p:nvPr>
            <p:extLst>
              <p:ext uri="{D42A27DB-BD31-4B8C-83A1-F6EECF244321}">
                <p14:modId xmlns:p14="http://schemas.microsoft.com/office/powerpoint/2010/main" val="2770323736"/>
              </p:ext>
            </p:extLst>
          </p:nvPr>
        </p:nvGraphicFramePr>
        <p:xfrm>
          <a:off x="4208213" y="2197466"/>
          <a:ext cx="3358196" cy="3156392"/>
        </p:xfrm>
        <a:graphic>
          <a:graphicData uri="http://schemas.openxmlformats.org/drawingml/2006/table">
            <a:tbl>
              <a:tblPr firstRow="1" bandRow="1">
                <a:tableStyleId>{5940675A-B579-460E-94D1-54222C63F5DA}</a:tableStyleId>
              </a:tblPr>
              <a:tblGrid>
                <a:gridCol w="1679098">
                  <a:extLst>
                    <a:ext uri="{9D8B030D-6E8A-4147-A177-3AD203B41FA5}">
                      <a16:colId xmlns:a16="http://schemas.microsoft.com/office/drawing/2014/main" val="2601644939"/>
                    </a:ext>
                  </a:extLst>
                </a:gridCol>
                <a:gridCol w="1679098">
                  <a:extLst>
                    <a:ext uri="{9D8B030D-6E8A-4147-A177-3AD203B41FA5}">
                      <a16:colId xmlns:a16="http://schemas.microsoft.com/office/drawing/2014/main" val="66292065"/>
                    </a:ext>
                  </a:extLst>
                </a:gridCol>
              </a:tblGrid>
              <a:tr h="1578196">
                <a:tc>
                  <a:txBody>
                    <a:bodyPr/>
                    <a:lstStyle/>
                    <a:p>
                      <a:pPr algn="ctr"/>
                      <a:r>
                        <a:rPr lang="en-US" sz="3000" dirty="0" smtClean="0"/>
                        <a:t>92</a:t>
                      </a:r>
                      <a:endParaRPr lang="en-US" sz="3000" dirty="0"/>
                    </a:p>
                  </a:txBody>
                  <a:tcPr/>
                </a:tc>
                <a:tc>
                  <a:txBody>
                    <a:bodyPr/>
                    <a:lstStyle/>
                    <a:p>
                      <a:pPr algn="ctr"/>
                      <a:r>
                        <a:rPr lang="en-US" sz="3000" dirty="0" smtClean="0"/>
                        <a:t>8</a:t>
                      </a:r>
                      <a:endParaRPr lang="en-US" sz="3000" dirty="0"/>
                    </a:p>
                  </a:txBody>
                  <a:tcPr/>
                </a:tc>
                <a:extLst>
                  <a:ext uri="{0D108BD9-81ED-4DB2-BD59-A6C34878D82A}">
                    <a16:rowId xmlns:a16="http://schemas.microsoft.com/office/drawing/2014/main" val="3037572082"/>
                  </a:ext>
                </a:extLst>
              </a:tr>
              <a:tr h="1578196">
                <a:tc>
                  <a:txBody>
                    <a:bodyPr/>
                    <a:lstStyle/>
                    <a:p>
                      <a:pPr algn="ctr"/>
                      <a:r>
                        <a:rPr lang="en-US" sz="3000" dirty="0" smtClean="0"/>
                        <a:t>4</a:t>
                      </a:r>
                      <a:endParaRPr lang="en-US" sz="3000" dirty="0"/>
                    </a:p>
                  </a:txBody>
                  <a:tcPr/>
                </a:tc>
                <a:tc>
                  <a:txBody>
                    <a:bodyPr/>
                    <a:lstStyle/>
                    <a:p>
                      <a:pPr algn="ctr"/>
                      <a:r>
                        <a:rPr lang="en-US" sz="3000" dirty="0" smtClean="0"/>
                        <a:t>96</a:t>
                      </a:r>
                      <a:endParaRPr lang="en-US" sz="3000" dirty="0"/>
                    </a:p>
                  </a:txBody>
                  <a:tcPr/>
                </a:tc>
                <a:extLst>
                  <a:ext uri="{0D108BD9-81ED-4DB2-BD59-A6C34878D82A}">
                    <a16:rowId xmlns:a16="http://schemas.microsoft.com/office/drawing/2014/main" val="974913226"/>
                  </a:ext>
                </a:extLst>
              </a:tr>
            </a:tbl>
          </a:graphicData>
        </a:graphic>
      </p:graphicFrame>
      <p:pic>
        <p:nvPicPr>
          <p:cNvPr id="81"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
        <p:nvSpPr>
          <p:cNvPr id="82"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ABC-ESCNN</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4872757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766" r="1824"/>
          <a:stretch/>
        </p:blipFill>
        <p:spPr>
          <a:xfrm>
            <a:off x="2663054" y="557769"/>
            <a:ext cx="7338196" cy="5471556"/>
          </a:xfrm>
          <a:prstGeom prst="rect">
            <a:avLst/>
          </a:prstGeom>
        </p:spPr>
      </p:pic>
      <p:sp>
        <p:nvSpPr>
          <p:cNvPr id="8"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NATURAL SOLUTIONS</a:t>
            </a:r>
            <a:endParaRPr lang="es-ES" sz="2400" dirty="0">
              <a:solidFill>
                <a:srgbClr val="EC6C6A"/>
              </a:solidFill>
              <a:latin typeface="DIN Alternate Bold"/>
              <a:cs typeface="DIN Alternate Bold"/>
            </a:endParaRPr>
          </a:p>
        </p:txBody>
      </p:sp>
      <p:grpSp>
        <p:nvGrpSpPr>
          <p:cNvPr id="17" name="Group 16"/>
          <p:cNvGrpSpPr/>
          <p:nvPr/>
        </p:nvGrpSpPr>
        <p:grpSpPr>
          <a:xfrm>
            <a:off x="0" y="4410165"/>
            <a:ext cx="3086100" cy="2295657"/>
            <a:chOff x="0" y="4410165"/>
            <a:chExt cx="3086100" cy="2295657"/>
          </a:xfrm>
        </p:grpSpPr>
        <p:pic>
          <p:nvPicPr>
            <p:cNvPr id="9" name="Picture 2" descr="Resultado de imagen de invasive we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0165"/>
              <a:ext cx="3086100" cy="1926325"/>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9407" y="6336490"/>
              <a:ext cx="1988558" cy="369332"/>
            </a:xfrm>
            <a:prstGeom prst="rect">
              <a:avLst/>
            </a:prstGeom>
            <a:noFill/>
          </p:spPr>
          <p:txBody>
            <a:bodyPr wrap="none" rtlCol="0">
              <a:spAutoFit/>
            </a:bodyPr>
            <a:lstStyle/>
            <a:p>
              <a:r>
                <a:rPr lang="en-US" b="1" dirty="0" smtClean="0">
                  <a:latin typeface="DIN Alternate Bold"/>
                </a:rPr>
                <a:t>INVASIVE WEED</a:t>
              </a:r>
              <a:endParaRPr lang="en-US" b="1" dirty="0">
                <a:latin typeface="DIN Alternate Bold"/>
              </a:endParaRPr>
            </a:p>
          </p:txBody>
        </p:sp>
      </p:grpSp>
      <p:grpSp>
        <p:nvGrpSpPr>
          <p:cNvPr id="14" name="Group 13"/>
          <p:cNvGrpSpPr/>
          <p:nvPr/>
        </p:nvGrpSpPr>
        <p:grpSpPr>
          <a:xfrm>
            <a:off x="0" y="250604"/>
            <a:ext cx="2911397" cy="2329977"/>
            <a:chOff x="0" y="250604"/>
            <a:chExt cx="2911397" cy="2329977"/>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0604"/>
              <a:ext cx="2911397" cy="1960645"/>
            </a:xfrm>
            <a:prstGeom prst="rect">
              <a:avLst/>
            </a:prstGeom>
            <a:effectLst>
              <a:softEdge rad="50800"/>
            </a:effectLst>
          </p:spPr>
        </p:pic>
        <p:sp>
          <p:nvSpPr>
            <p:cNvPr id="10" name="TextBox 9"/>
            <p:cNvSpPr txBox="1"/>
            <p:nvPr/>
          </p:nvSpPr>
          <p:spPr>
            <a:xfrm>
              <a:off x="839783" y="2211249"/>
              <a:ext cx="1223476" cy="369332"/>
            </a:xfrm>
            <a:prstGeom prst="rect">
              <a:avLst/>
            </a:prstGeom>
            <a:noFill/>
          </p:spPr>
          <p:txBody>
            <a:bodyPr wrap="none" rtlCol="0">
              <a:spAutoFit/>
            </a:bodyPr>
            <a:lstStyle/>
            <a:p>
              <a:r>
                <a:rPr lang="en-US" b="1" dirty="0" smtClean="0">
                  <a:latin typeface="DIN Alternate Bold"/>
                </a:rPr>
                <a:t>SWARMS</a:t>
              </a:r>
              <a:endParaRPr lang="en-US" b="1" dirty="0">
                <a:latin typeface="DIN Alternate Bold"/>
              </a:endParaRPr>
            </a:p>
          </p:txBody>
        </p:sp>
      </p:grpSp>
      <p:grpSp>
        <p:nvGrpSpPr>
          <p:cNvPr id="15" name="Group 14"/>
          <p:cNvGrpSpPr/>
          <p:nvPr/>
        </p:nvGrpSpPr>
        <p:grpSpPr>
          <a:xfrm>
            <a:off x="9424606" y="269654"/>
            <a:ext cx="2767394" cy="2204703"/>
            <a:chOff x="9424606" y="269654"/>
            <a:chExt cx="2767394" cy="2204703"/>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4606" y="269654"/>
              <a:ext cx="2767394" cy="1835371"/>
            </a:xfrm>
            <a:prstGeom prst="rect">
              <a:avLst/>
            </a:prstGeom>
            <a:effectLst>
              <a:softEdge rad="50800"/>
            </a:effectLst>
          </p:spPr>
        </p:pic>
        <p:sp>
          <p:nvSpPr>
            <p:cNvPr id="11" name="TextBox 10"/>
            <p:cNvSpPr txBox="1"/>
            <p:nvPr/>
          </p:nvSpPr>
          <p:spPr>
            <a:xfrm>
              <a:off x="10114562" y="2105025"/>
              <a:ext cx="1710725" cy="369332"/>
            </a:xfrm>
            <a:prstGeom prst="rect">
              <a:avLst/>
            </a:prstGeom>
            <a:noFill/>
          </p:spPr>
          <p:txBody>
            <a:bodyPr wrap="none" rtlCol="0">
              <a:spAutoFit/>
            </a:bodyPr>
            <a:lstStyle/>
            <a:p>
              <a:r>
                <a:rPr lang="en-US" b="1" dirty="0" smtClean="0">
                  <a:latin typeface="DIN Alternate Bold"/>
                </a:rPr>
                <a:t>ANT COLONY</a:t>
              </a:r>
              <a:endParaRPr lang="en-US" b="1" dirty="0">
                <a:latin typeface="DIN Alternate Bold"/>
              </a:endParaRPr>
            </a:p>
          </p:txBody>
        </p:sp>
      </p:grpSp>
      <p:grpSp>
        <p:nvGrpSpPr>
          <p:cNvPr id="16" name="Group 15"/>
          <p:cNvGrpSpPr/>
          <p:nvPr/>
        </p:nvGrpSpPr>
        <p:grpSpPr>
          <a:xfrm>
            <a:off x="9424606" y="4285508"/>
            <a:ext cx="2767394" cy="2420314"/>
            <a:chOff x="9424606" y="4285508"/>
            <a:chExt cx="2767394" cy="2420314"/>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4606" y="4285508"/>
              <a:ext cx="2767394" cy="2098607"/>
            </a:xfrm>
            <a:prstGeom prst="rect">
              <a:avLst/>
            </a:prstGeom>
            <a:effectLst>
              <a:softEdge rad="50800"/>
            </a:effectLst>
          </p:spPr>
        </p:pic>
        <p:sp>
          <p:nvSpPr>
            <p:cNvPr id="13" name="TextBox 12"/>
            <p:cNvSpPr txBox="1"/>
            <p:nvPr/>
          </p:nvSpPr>
          <p:spPr>
            <a:xfrm>
              <a:off x="10165857" y="6336490"/>
              <a:ext cx="1415772" cy="369332"/>
            </a:xfrm>
            <a:prstGeom prst="rect">
              <a:avLst/>
            </a:prstGeom>
            <a:noFill/>
          </p:spPr>
          <p:txBody>
            <a:bodyPr wrap="none" rtlCol="0">
              <a:spAutoFit/>
            </a:bodyPr>
            <a:lstStyle/>
            <a:p>
              <a:r>
                <a:rPr lang="en-US" b="1" dirty="0" smtClean="0">
                  <a:latin typeface="DIN Alternate Bold"/>
                </a:rPr>
                <a:t>FORAGING</a:t>
              </a:r>
              <a:endParaRPr lang="en-US" b="1" dirty="0">
                <a:latin typeface="DIN Alternate Bold"/>
              </a:endParaRPr>
            </a:p>
          </p:txBody>
        </p:sp>
      </p:grpSp>
    </p:spTree>
    <p:extLst>
      <p:ext uri="{BB962C8B-B14F-4D97-AF65-F5344CB8AC3E}">
        <p14:creationId xmlns:p14="http://schemas.microsoft.com/office/powerpoint/2010/main" val="89394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803868" y="816692"/>
            <a:ext cx="3153034" cy="4342534"/>
            <a:chOff x="6262596" y="1209675"/>
            <a:chExt cx="3149940" cy="4338276"/>
          </a:xfrm>
        </p:grpSpPr>
        <p:cxnSp>
          <p:nvCxnSpPr>
            <p:cNvPr id="16" name="Straight Connector 15"/>
            <p:cNvCxnSpPr/>
            <p:nvPr/>
          </p:nvCxnSpPr>
          <p:spPr>
            <a:xfrm>
              <a:off x="7848600" y="1209675"/>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00862" y="2047875"/>
              <a:ext cx="1895475" cy="95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915149" y="2038351"/>
              <a:ext cx="0" cy="1428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796337" y="2047875"/>
              <a:ext cx="0" cy="951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10325" y="3467100"/>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419850" y="3457575"/>
              <a:ext cx="0" cy="1657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362826" y="3448049"/>
              <a:ext cx="0" cy="16668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315324" y="2999046"/>
              <a:ext cx="962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24849" y="2989521"/>
              <a:ext cx="0" cy="14872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267825" y="2979995"/>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362826" y="3876675"/>
              <a:ext cx="143351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8824912" y="3419475"/>
              <a:ext cx="4524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24912" y="3409950"/>
              <a:ext cx="0" cy="10395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334374" y="3419475"/>
              <a:ext cx="4381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262596" y="5178619"/>
              <a:ext cx="324128" cy="369332"/>
            </a:xfrm>
            <a:prstGeom prst="rect">
              <a:avLst/>
            </a:prstGeom>
            <a:noFill/>
          </p:spPr>
          <p:txBody>
            <a:bodyPr wrap="none" rtlCol="0">
              <a:spAutoFit/>
            </a:bodyPr>
            <a:lstStyle/>
            <a:p>
              <a:r>
                <a:rPr lang="en-US" b="1" dirty="0" smtClean="0"/>
                <a:t>A</a:t>
              </a:r>
              <a:endParaRPr lang="en-US" b="1" dirty="0"/>
            </a:p>
          </p:txBody>
        </p:sp>
        <p:sp>
          <p:nvSpPr>
            <p:cNvPr id="36" name="TextBox 35"/>
            <p:cNvSpPr txBox="1"/>
            <p:nvPr/>
          </p:nvSpPr>
          <p:spPr>
            <a:xfrm>
              <a:off x="7205571" y="5178619"/>
              <a:ext cx="314510" cy="369332"/>
            </a:xfrm>
            <a:prstGeom prst="rect">
              <a:avLst/>
            </a:prstGeom>
            <a:noFill/>
          </p:spPr>
          <p:txBody>
            <a:bodyPr wrap="none" rtlCol="0">
              <a:spAutoFit/>
            </a:bodyPr>
            <a:lstStyle/>
            <a:p>
              <a:r>
                <a:rPr lang="en-US" b="1" dirty="0"/>
                <a:t>B</a:t>
              </a:r>
            </a:p>
          </p:txBody>
        </p:sp>
        <p:sp>
          <p:nvSpPr>
            <p:cNvPr id="37" name="TextBox 36"/>
            <p:cNvSpPr txBox="1"/>
            <p:nvPr/>
          </p:nvSpPr>
          <p:spPr>
            <a:xfrm>
              <a:off x="8186646" y="4502344"/>
              <a:ext cx="306494" cy="369332"/>
            </a:xfrm>
            <a:prstGeom prst="rect">
              <a:avLst/>
            </a:prstGeom>
            <a:noFill/>
          </p:spPr>
          <p:txBody>
            <a:bodyPr wrap="none" rtlCol="0">
              <a:spAutoFit/>
            </a:bodyPr>
            <a:lstStyle/>
            <a:p>
              <a:r>
                <a:rPr lang="en-US" b="1" dirty="0" smtClean="0"/>
                <a:t>C</a:t>
              </a:r>
              <a:endParaRPr lang="en-US" b="1" dirty="0"/>
            </a:p>
          </p:txBody>
        </p:sp>
        <p:sp>
          <p:nvSpPr>
            <p:cNvPr id="38" name="TextBox 37"/>
            <p:cNvSpPr txBox="1"/>
            <p:nvPr/>
          </p:nvSpPr>
          <p:spPr>
            <a:xfrm>
              <a:off x="9081996" y="4502344"/>
              <a:ext cx="330540" cy="369332"/>
            </a:xfrm>
            <a:prstGeom prst="rect">
              <a:avLst/>
            </a:prstGeom>
            <a:noFill/>
          </p:spPr>
          <p:txBody>
            <a:bodyPr wrap="none" rtlCol="0">
              <a:spAutoFit/>
            </a:bodyPr>
            <a:lstStyle/>
            <a:p>
              <a:r>
                <a:rPr lang="en-US" b="1" dirty="0"/>
                <a:t>D</a:t>
              </a:r>
            </a:p>
          </p:txBody>
        </p:sp>
        <p:sp>
          <p:nvSpPr>
            <p:cNvPr id="39" name="TextBox 38"/>
            <p:cNvSpPr txBox="1"/>
            <p:nvPr/>
          </p:nvSpPr>
          <p:spPr>
            <a:xfrm>
              <a:off x="8662896" y="4511869"/>
              <a:ext cx="311304" cy="369332"/>
            </a:xfrm>
            <a:prstGeom prst="rect">
              <a:avLst/>
            </a:prstGeom>
            <a:noFill/>
          </p:spPr>
          <p:txBody>
            <a:bodyPr wrap="none" rtlCol="0">
              <a:spAutoFit/>
            </a:bodyPr>
            <a:lstStyle/>
            <a:p>
              <a:r>
                <a:rPr lang="en-US" b="1" dirty="0"/>
                <a:t>X</a:t>
              </a:r>
            </a:p>
          </p:txBody>
        </p:sp>
      </p:grpSp>
      <p:pic>
        <p:nvPicPr>
          <p:cNvPr id="44"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grpSp>
        <p:nvGrpSpPr>
          <p:cNvPr id="3" name="Group 2"/>
          <p:cNvGrpSpPr/>
          <p:nvPr/>
        </p:nvGrpSpPr>
        <p:grpSpPr>
          <a:xfrm>
            <a:off x="803868" y="3095404"/>
            <a:ext cx="7918170" cy="2671769"/>
            <a:chOff x="803868" y="3095404"/>
            <a:chExt cx="7918170" cy="2671769"/>
          </a:xfrm>
        </p:grpSpPr>
        <p:sp>
          <p:nvSpPr>
            <p:cNvPr id="2" name="Rectangle 1"/>
            <p:cNvSpPr/>
            <p:nvPr/>
          </p:nvSpPr>
          <p:spPr>
            <a:xfrm>
              <a:off x="803868" y="3095404"/>
              <a:ext cx="324446" cy="1630371"/>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505559" y="3159161"/>
              <a:ext cx="4216479" cy="2608012"/>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p:cNvSpPr/>
          <p:nvPr/>
        </p:nvSpPr>
        <p:spPr>
          <a:xfrm>
            <a:off x="1905178" y="3304459"/>
            <a:ext cx="1454229" cy="31827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471732" y="705667"/>
            <a:ext cx="4211948" cy="2378197"/>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a:blip r:embed="rId3"/>
          <a:stretch>
            <a:fillRect/>
          </a:stretch>
        </p:blipFill>
        <p:spPr>
          <a:xfrm>
            <a:off x="4642338" y="757583"/>
            <a:ext cx="3786810" cy="2271078"/>
          </a:xfrm>
          <a:prstGeom prst="rect">
            <a:avLst/>
          </a:prstGeom>
        </p:spPr>
      </p:pic>
      <p:pic>
        <p:nvPicPr>
          <p:cNvPr id="54" name="Picture 53"/>
          <p:cNvPicPr>
            <a:picLocks noChangeAspect="1"/>
          </p:cNvPicPr>
          <p:nvPr/>
        </p:nvPicPr>
        <p:blipFill>
          <a:blip r:embed="rId4"/>
          <a:stretch>
            <a:fillRect/>
          </a:stretch>
        </p:blipFill>
        <p:spPr>
          <a:xfrm>
            <a:off x="4634253" y="3184800"/>
            <a:ext cx="3825040" cy="2519930"/>
          </a:xfrm>
          <a:prstGeom prst="rect">
            <a:avLst/>
          </a:prstGeom>
        </p:spPr>
      </p:pic>
      <p:pic>
        <p:nvPicPr>
          <p:cNvPr id="56" name="Picture 55"/>
          <p:cNvPicPr>
            <a:picLocks noChangeAspect="1"/>
          </p:cNvPicPr>
          <p:nvPr/>
        </p:nvPicPr>
        <p:blipFill>
          <a:blip r:embed="rId5"/>
          <a:stretch>
            <a:fillRect/>
          </a:stretch>
        </p:blipFill>
        <p:spPr>
          <a:xfrm>
            <a:off x="8742134" y="830546"/>
            <a:ext cx="3388520" cy="2032211"/>
          </a:xfrm>
          <a:prstGeom prst="rect">
            <a:avLst/>
          </a:prstGeom>
        </p:spPr>
      </p:pic>
      <p:grpSp>
        <p:nvGrpSpPr>
          <p:cNvPr id="59" name="Group 58"/>
          <p:cNvGrpSpPr/>
          <p:nvPr/>
        </p:nvGrpSpPr>
        <p:grpSpPr>
          <a:xfrm>
            <a:off x="1762021" y="816692"/>
            <a:ext cx="10427087" cy="2665066"/>
            <a:chOff x="1762021" y="816692"/>
            <a:chExt cx="10427087" cy="2665066"/>
          </a:xfrm>
        </p:grpSpPr>
        <p:sp>
          <p:nvSpPr>
            <p:cNvPr id="57" name="Rectangle 56"/>
            <p:cNvSpPr/>
            <p:nvPr/>
          </p:nvSpPr>
          <p:spPr>
            <a:xfrm>
              <a:off x="1762021" y="3095404"/>
              <a:ext cx="324446" cy="386354"/>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8757374" y="816692"/>
              <a:ext cx="3431734" cy="2046065"/>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ABC-ESCNN</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239229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6641" y="1881772"/>
            <a:ext cx="10515600" cy="4351338"/>
          </a:xfrm>
        </p:spPr>
        <p:txBody>
          <a:bodyPr/>
          <a:lstStyle/>
          <a:p>
            <a:r>
              <a:rPr lang="en-US" dirty="0" smtClean="0"/>
              <a:t>Inferring evolutionary parameters from genetic data is complex</a:t>
            </a:r>
          </a:p>
          <a:p>
            <a:r>
              <a:rPr lang="en-US" dirty="0" smtClean="0"/>
              <a:t>Natural computing as a tool for heuristically estimating demography</a:t>
            </a:r>
          </a:p>
          <a:p>
            <a:r>
              <a:rPr lang="en-US" dirty="0" smtClean="0"/>
              <a:t>Many room for improvement</a:t>
            </a:r>
          </a:p>
          <a:p>
            <a:r>
              <a:rPr lang="en-US" dirty="0" smtClean="0"/>
              <a:t>Many things still to discover!!!!!</a:t>
            </a:r>
            <a:endParaRPr lang="en-US" dirty="0"/>
          </a:p>
        </p:txBody>
      </p:sp>
      <p:sp>
        <p:nvSpPr>
          <p:cNvPr id="4" name="CuadroTexto 2"/>
          <p:cNvSpPr txBox="1">
            <a:spLocks/>
          </p:cNvSpPr>
          <p:nvPr/>
        </p:nvSpPr>
        <p:spPr>
          <a:xfrm>
            <a:off x="1714081" y="6421"/>
            <a:ext cx="8763837" cy="561885"/>
          </a:xfrm>
          <a:prstGeom prst="rect">
            <a:avLst/>
          </a:prstGeom>
          <a:noFill/>
        </p:spPr>
        <p:txBody>
          <a:bodyPr wrap="square"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dirty="0" smtClean="0">
                <a:solidFill>
                  <a:schemeClr val="accent4">
                    <a:lumMod val="60000"/>
                    <a:lumOff val="40000"/>
                  </a:schemeClr>
                </a:solidFill>
                <a:latin typeface="DIN Alternate Bold"/>
                <a:cs typeface="DIN Alternate Bold"/>
              </a:rPr>
              <a:t>TAKE-HOME MESSAGES</a:t>
            </a:r>
            <a:endParaRPr lang="es-ES" sz="2400" dirty="0">
              <a:solidFill>
                <a:schemeClr val="accent4">
                  <a:lumMod val="60000"/>
                  <a:lumOff val="40000"/>
                </a:schemeClr>
              </a:solidFill>
              <a:latin typeface="DIN Alternate Bold"/>
              <a:cs typeface="DIN Alternate Bold"/>
            </a:endParaRPr>
          </a:p>
        </p:txBody>
      </p:sp>
    </p:spTree>
    <p:extLst>
      <p:ext uri="{BB962C8B-B14F-4D97-AF65-F5344CB8AC3E}">
        <p14:creationId xmlns:p14="http://schemas.microsoft.com/office/powerpoint/2010/main" val="943831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2"/>
          <p:cNvSpPr txBox="1">
            <a:spLocks/>
          </p:cNvSpPr>
          <p:nvPr/>
        </p:nvSpPr>
        <p:spPr>
          <a:xfrm>
            <a:off x="1981200" y="8165"/>
            <a:ext cx="8229600" cy="561885"/>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s-ES" sz="2800" b="1" dirty="0" smtClean="0">
                <a:solidFill>
                  <a:srgbClr val="EC6C6A"/>
                </a:solidFill>
                <a:latin typeface="DIN Alternate Bold"/>
                <a:cs typeface="DIN Alternate Bold"/>
              </a:rPr>
              <a:t>AKNOWLEDGEMENTS</a:t>
            </a:r>
            <a:endParaRPr lang="es-ES" sz="2400" b="1" dirty="0">
              <a:solidFill>
                <a:srgbClr val="EC6C6A"/>
              </a:solidFill>
              <a:latin typeface="DIN Alternate Bold"/>
              <a:cs typeface="DIN Alternate Bold"/>
            </a:endParaRPr>
          </a:p>
        </p:txBody>
      </p:sp>
      <p:pic>
        <p:nvPicPr>
          <p:cNvPr id="9"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11266" name="Picture 2" descr="Image result for Mayukh mon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576" y="749436"/>
            <a:ext cx="1882765" cy="188276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mage result for Jaume Bertranpet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31" y="749436"/>
            <a:ext cx="2333736" cy="16894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Ministerio de Economía y Competitividad - Gobierno de Españ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8350" y="5286374"/>
            <a:ext cx="2266950" cy="6000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rotWithShape="1">
          <a:blip r:embed="rId6">
            <a:extLst>
              <a:ext uri="{28A0092B-C50C-407E-A947-70E740481C1C}">
                <a14:useLocalDpi xmlns:a14="http://schemas.microsoft.com/office/drawing/2010/main" val="0"/>
              </a:ext>
            </a:extLst>
          </a:blip>
          <a:srcRect l="20250" t="38111" r="64750" b="54889"/>
          <a:stretch/>
        </p:blipFill>
        <p:spPr bwMode="auto">
          <a:xfrm>
            <a:off x="7277100" y="5286374"/>
            <a:ext cx="2286000" cy="60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Content Placeholder 11"/>
          <p:cNvPicPr>
            <a:picLocks noGrp="1" noChangeAspect="1"/>
          </p:cNvPicPr>
          <p:nvPr>
            <p:ph sz="half" idx="4294967295"/>
          </p:nvPr>
        </p:nvPicPr>
        <p:blipFill rotWithShape="1">
          <a:blip r:embed="rId7"/>
          <a:srcRect l="44103" t="25699" r="34032" b="17433"/>
          <a:stretch/>
        </p:blipFill>
        <p:spPr>
          <a:xfrm>
            <a:off x="4325156" y="2857954"/>
            <a:ext cx="2333736" cy="3028496"/>
          </a:xfrm>
          <a:prstGeom prst="rect">
            <a:avLst/>
          </a:prstGeom>
        </p:spPr>
      </p:pic>
      <p:pic>
        <p:nvPicPr>
          <p:cNvPr id="1026" name="Picture 2" descr="Resultado de imagen de David coma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9143" y="749437"/>
            <a:ext cx="1882763" cy="18827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de Belen Lorente Gald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2708" y="749437"/>
            <a:ext cx="2257614" cy="185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860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28110" t="13120" r="16136" b="12961"/>
          <a:stretch>
            <a:fillRect/>
          </a:stretch>
        </p:blipFill>
        <p:spPr bwMode="auto">
          <a:xfrm>
            <a:off x="1583499" y="1700808"/>
            <a:ext cx="8448939" cy="4725678"/>
          </a:xfrm>
          <a:prstGeom prst="rect">
            <a:avLst/>
          </a:prstGeom>
          <a:noFill/>
          <a:ln w="9525">
            <a:noFill/>
            <a:miter lim="800000"/>
            <a:headEnd/>
            <a:tailEnd/>
          </a:ln>
        </p:spPr>
      </p:pic>
      <p:pic>
        <p:nvPicPr>
          <p:cNvPr id="44035" name="Picture 3" descr="C:\OSCARLAO\x_correcamins8o.gif"/>
          <p:cNvPicPr>
            <a:picLocks noChangeAspect="1" noChangeArrowheads="1" noCrop="1"/>
          </p:cNvPicPr>
          <p:nvPr/>
        </p:nvPicPr>
        <p:blipFill>
          <a:blip r:embed="rId3" cstate="print"/>
          <a:srcRect/>
          <a:stretch>
            <a:fillRect/>
          </a:stretch>
        </p:blipFill>
        <p:spPr bwMode="auto">
          <a:xfrm>
            <a:off x="1583499" y="4221089"/>
            <a:ext cx="4673600" cy="2219325"/>
          </a:xfrm>
          <a:prstGeom prst="rect">
            <a:avLst/>
          </a:prstGeom>
          <a:noFill/>
          <a:ln w="9525">
            <a:noFill/>
            <a:miter lim="800000"/>
            <a:headEnd/>
            <a:tailEnd/>
          </a:ln>
        </p:spPr>
      </p:pic>
      <p:sp>
        <p:nvSpPr>
          <p:cNvPr id="44036" name="Rectangle 4"/>
          <p:cNvSpPr>
            <a:spLocks noChangeArrowheads="1"/>
          </p:cNvSpPr>
          <p:nvPr/>
        </p:nvSpPr>
        <p:spPr bwMode="auto">
          <a:xfrm>
            <a:off x="-101600" y="304801"/>
            <a:ext cx="12192000" cy="1323975"/>
          </a:xfrm>
          <a:prstGeom prst="rect">
            <a:avLst/>
          </a:prstGeom>
          <a:noFill/>
          <a:ln w="9525">
            <a:noFill/>
            <a:miter lim="800000"/>
            <a:headEnd/>
            <a:tailEnd/>
          </a:ln>
        </p:spPr>
        <p:txBody>
          <a:bodyPr>
            <a:spAutoFit/>
          </a:bodyPr>
          <a:lstStyle/>
          <a:p>
            <a:pPr algn="ctr">
              <a:spcBef>
                <a:spcPct val="50000"/>
              </a:spcBef>
            </a:pPr>
            <a:r>
              <a:rPr lang="it-IT" sz="8000">
                <a:latin typeface="Monotype Corsiva" pitchFamily="66" charset="0"/>
              </a:rPr>
              <a:t>Thank you very much!</a:t>
            </a:r>
          </a:p>
        </p:txBody>
      </p:sp>
      <p:sp>
        <p:nvSpPr>
          <p:cNvPr id="44037" name="TextBox 4"/>
          <p:cNvSpPr txBox="1">
            <a:spLocks noChangeArrowheads="1"/>
          </p:cNvSpPr>
          <p:nvPr/>
        </p:nvSpPr>
        <p:spPr bwMode="auto">
          <a:xfrm>
            <a:off x="9461594" y="6519446"/>
            <a:ext cx="2047805" cy="338554"/>
          </a:xfrm>
          <a:prstGeom prst="rect">
            <a:avLst/>
          </a:prstGeom>
          <a:noFill/>
          <a:ln w="9525">
            <a:noFill/>
            <a:miter lim="800000"/>
            <a:headEnd/>
            <a:tailEnd/>
          </a:ln>
        </p:spPr>
        <p:txBody>
          <a:bodyPr wrap="none">
            <a:spAutoFit/>
          </a:bodyPr>
          <a:lstStyle/>
          <a:p>
            <a:r>
              <a:rPr lang="en-US" sz="1600" dirty="0" smtClean="0">
                <a:latin typeface="Calibri" pitchFamily="34" charset="0"/>
              </a:rPr>
              <a:t>oscar.lao@cnag.crg.eu</a:t>
            </a:r>
            <a:endParaRPr lang="en-US" sz="1600" dirty="0">
              <a:latin typeface="Calibri" pitchFamily="34" charset="0"/>
            </a:endParaRPr>
          </a:p>
        </p:txBody>
      </p:sp>
    </p:spTree>
    <p:extLst>
      <p:ext uri="{BB962C8B-B14F-4D97-AF65-F5344CB8AC3E}">
        <p14:creationId xmlns:p14="http://schemas.microsoft.com/office/powerpoint/2010/main" val="2623875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NATURAL COMPUTING</a:t>
            </a:r>
            <a:endParaRPr lang="es-ES" sz="2400" dirty="0">
              <a:solidFill>
                <a:srgbClr val="EC6C6A"/>
              </a:solidFill>
              <a:latin typeface="DIN Alternate Bold"/>
              <a:cs typeface="DIN Alternate Bold"/>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969" y="1286536"/>
            <a:ext cx="8414062" cy="4399353"/>
          </a:xfrm>
          <a:prstGeom prst="rect">
            <a:avLst/>
          </a:prstGeom>
          <a:effectLst>
            <a:softEdge rad="50800"/>
          </a:effectLst>
        </p:spPr>
      </p:pic>
      <p:pic>
        <p:nvPicPr>
          <p:cNvPr id="5"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2997295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agen 7" descr="CNAG_PPT_Logo peu_VF.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pic>
        <p:nvPicPr>
          <p:cNvPr id="4" name="Picture 3"/>
          <p:cNvPicPr>
            <a:picLocks noChangeAspect="1"/>
          </p:cNvPicPr>
          <p:nvPr/>
        </p:nvPicPr>
        <p:blipFill rotWithShape="1">
          <a:blip r:embed="rId3"/>
          <a:srcRect t="2650" r="4363" b="2239"/>
          <a:stretch/>
        </p:blipFill>
        <p:spPr>
          <a:xfrm rot="5400000">
            <a:off x="3391231" y="-825724"/>
            <a:ext cx="5008481" cy="8133349"/>
          </a:xfrm>
          <a:prstGeom prst="rect">
            <a:avLst/>
          </a:prstGeom>
        </p:spPr>
      </p:pic>
      <p:sp>
        <p:nvSpPr>
          <p:cNvPr id="2" name="AutoShape 2" descr="Resultado de imagen de artificial neural network bra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4" descr="Resultado de imagen de artificial neural network brai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CuadroTexto 2"/>
          <p:cNvSpPr txBox="1">
            <a:spLocks noGrp="1"/>
          </p:cNvSpPr>
          <p:nvPr>
            <p:ph type="title"/>
          </p:nvPr>
        </p:nvSpPr>
        <p:spPr>
          <a:xfrm>
            <a:off x="1981200" y="-3295"/>
            <a:ext cx="8229600" cy="561885"/>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NATURAL COMPUTING</a:t>
            </a:r>
            <a:endParaRPr lang="es-ES" sz="2400" dirty="0">
              <a:solidFill>
                <a:srgbClr val="EC6C6A"/>
              </a:solidFill>
              <a:latin typeface="DIN Alternate Bold"/>
              <a:cs typeface="DIN Alternate Bold"/>
            </a:endParaRPr>
          </a:p>
        </p:txBody>
      </p:sp>
    </p:spTree>
    <p:extLst>
      <p:ext uri="{BB962C8B-B14F-4D97-AF65-F5344CB8AC3E}">
        <p14:creationId xmlns:p14="http://schemas.microsoft.com/office/powerpoint/2010/main" val="1055195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ChangeArrowheads="1"/>
          </p:cNvSpPr>
          <p:nvPr/>
        </p:nvSpPr>
        <p:spPr bwMode="auto">
          <a:xfrm>
            <a:off x="8001000" y="5619750"/>
            <a:ext cx="2681288" cy="247650"/>
          </a:xfrm>
          <a:prstGeom prst="rect">
            <a:avLst/>
          </a:prstGeom>
          <a:noFill/>
          <a:ln w="9525">
            <a:noFill/>
            <a:miter lim="800000"/>
            <a:headEnd/>
            <a:tailEnd/>
          </a:ln>
        </p:spPr>
        <p:txBody>
          <a:bodyPr>
            <a:spAutoFit/>
          </a:bodyPr>
          <a:lstStyle/>
          <a:p>
            <a:r>
              <a:rPr lang="pt-BR" sz="1000" i="1" dirty="0" err="1"/>
              <a:t>Current</a:t>
            </a:r>
            <a:r>
              <a:rPr lang="pt-BR" sz="1000" i="1" dirty="0"/>
              <a:t> </a:t>
            </a:r>
            <a:r>
              <a:rPr lang="pt-BR" sz="1000" i="1" dirty="0" err="1"/>
              <a:t>Biology</a:t>
            </a:r>
            <a:r>
              <a:rPr lang="pt-BR" sz="1000" i="1" dirty="0"/>
              <a:t>, 21 (24), 2011, R1002–R1009</a:t>
            </a:r>
          </a:p>
        </p:txBody>
      </p:sp>
      <p:pic>
        <p:nvPicPr>
          <p:cNvPr id="18436" name="Picture 2" descr="http://origin-ars.els-cdn.com/content/image/1-s2.0-S096098221101270X-gr3.jpg"/>
          <p:cNvPicPr>
            <a:picLocks noGrp="1" noChangeAspect="1" noChangeArrowheads="1"/>
          </p:cNvPicPr>
          <p:nvPr>
            <p:ph idx="1"/>
          </p:nvPr>
        </p:nvPicPr>
        <p:blipFill>
          <a:blip r:embed="rId2" cstate="print"/>
          <a:srcRect/>
          <a:stretch>
            <a:fillRect/>
          </a:stretch>
        </p:blipFill>
        <p:spPr>
          <a:xfrm>
            <a:off x="3810000" y="990600"/>
            <a:ext cx="4267200" cy="4993532"/>
          </a:xfrm>
          <a:noFill/>
        </p:spPr>
      </p:pic>
      <p:grpSp>
        <p:nvGrpSpPr>
          <p:cNvPr id="2" name="Group 23"/>
          <p:cNvGrpSpPr>
            <a:grpSpLocks/>
          </p:cNvGrpSpPr>
          <p:nvPr/>
        </p:nvGrpSpPr>
        <p:grpSpPr bwMode="auto">
          <a:xfrm>
            <a:off x="4505929" y="4587827"/>
            <a:ext cx="2428270" cy="890376"/>
            <a:chOff x="4801608" y="5138822"/>
            <a:chExt cx="2427406" cy="890392"/>
          </a:xfrm>
        </p:grpSpPr>
        <p:sp>
          <p:nvSpPr>
            <p:cNvPr id="23" name="Rectangle 22"/>
            <p:cNvSpPr/>
            <p:nvPr/>
          </p:nvSpPr>
          <p:spPr>
            <a:xfrm rot="20780016">
              <a:off x="4801608" y="5819234"/>
              <a:ext cx="785534" cy="2099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000" dirty="0">
                  <a:latin typeface="Arial" panose="020B0604020202020204" pitchFamily="34" charset="0"/>
                  <a:cs typeface="Arial" panose="020B0604020202020204" pitchFamily="34" charset="0"/>
                </a:rPr>
                <a:t>H. erectus </a:t>
              </a:r>
              <a:r>
                <a:rPr lang="nl-NL" sz="1000" dirty="0" err="1">
                  <a:latin typeface="Arial" panose="020B0604020202020204" pitchFamily="34" charset="0"/>
                  <a:cs typeface="Arial" panose="020B0604020202020204" pitchFamily="34" charset="0"/>
                </a:rPr>
                <a:t>ergaster</a:t>
              </a:r>
              <a:endParaRPr lang="en-US" sz="1000" dirty="0">
                <a:latin typeface="Arial" panose="020B0604020202020204" pitchFamily="34" charset="0"/>
                <a:cs typeface="Arial" panose="020B0604020202020204" pitchFamily="34" charset="0"/>
              </a:endParaRPr>
            </a:p>
          </p:txBody>
        </p:sp>
        <p:sp>
          <p:nvSpPr>
            <p:cNvPr id="27" name="Rectangle 26"/>
            <p:cNvSpPr/>
            <p:nvPr/>
          </p:nvSpPr>
          <p:spPr>
            <a:xfrm rot="20529125">
              <a:off x="6211788" y="5138822"/>
              <a:ext cx="1017226" cy="246067"/>
            </a:xfrm>
            <a:prstGeom prst="rect">
              <a:avLst/>
            </a:prstGeom>
            <a:solidFill>
              <a:schemeClr val="accent4">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000" dirty="0">
                  <a:latin typeface="Arial" panose="020B0604020202020204" pitchFamily="34" charset="0"/>
                  <a:cs typeface="Arial" panose="020B0604020202020204" pitchFamily="34" charset="0"/>
                </a:rPr>
                <a:t>H. erectus </a:t>
              </a:r>
              <a:r>
                <a:rPr lang="nl-NL" sz="1000" dirty="0" err="1">
                  <a:latin typeface="Arial" panose="020B0604020202020204" pitchFamily="34" charset="0"/>
                  <a:cs typeface="Arial" panose="020B0604020202020204" pitchFamily="34" charset="0"/>
                </a:rPr>
                <a:t>dmanisi</a:t>
              </a:r>
              <a:endParaRPr lang="en-US" sz="1000" dirty="0">
                <a:latin typeface="Arial" panose="020B0604020202020204" pitchFamily="34" charset="0"/>
                <a:cs typeface="Arial" panose="020B0604020202020204" pitchFamily="34" charset="0"/>
              </a:endParaRPr>
            </a:p>
          </p:txBody>
        </p:sp>
      </p:grpSp>
      <p:grpSp>
        <p:nvGrpSpPr>
          <p:cNvPr id="3" name="10 Grupo"/>
          <p:cNvGrpSpPr/>
          <p:nvPr/>
        </p:nvGrpSpPr>
        <p:grpSpPr>
          <a:xfrm>
            <a:off x="1676400" y="1295401"/>
            <a:ext cx="7543800" cy="4086999"/>
            <a:chOff x="762000" y="1524000"/>
            <a:chExt cx="7543800" cy="4086999"/>
          </a:xfrm>
        </p:grpSpPr>
        <p:pic>
          <p:nvPicPr>
            <p:cNvPr id="14338" name="Picture 2" descr="Figure 1."/>
            <p:cNvPicPr>
              <a:picLocks noChangeAspect="1" noChangeArrowheads="1"/>
            </p:cNvPicPr>
            <p:nvPr/>
          </p:nvPicPr>
          <p:blipFill>
            <a:blip r:embed="rId3" cstate="print"/>
            <a:srcRect/>
            <a:stretch>
              <a:fillRect/>
            </a:stretch>
          </p:blipFill>
          <p:spPr bwMode="auto">
            <a:xfrm>
              <a:off x="762000" y="1524000"/>
              <a:ext cx="7543800" cy="3783506"/>
            </a:xfrm>
            <a:prstGeom prst="rect">
              <a:avLst/>
            </a:prstGeom>
            <a:noFill/>
          </p:spPr>
        </p:pic>
        <p:sp>
          <p:nvSpPr>
            <p:cNvPr id="10" name="9 CuadroTexto"/>
            <p:cNvSpPr txBox="1"/>
            <p:nvPr/>
          </p:nvSpPr>
          <p:spPr>
            <a:xfrm>
              <a:off x="762000" y="5334000"/>
              <a:ext cx="1050224" cy="276999"/>
            </a:xfrm>
            <a:prstGeom prst="rect">
              <a:avLst/>
            </a:prstGeom>
            <a:noFill/>
          </p:spPr>
          <p:txBody>
            <a:bodyPr wrap="none" rtlCol="0">
              <a:spAutoFit/>
            </a:bodyPr>
            <a:lstStyle/>
            <a:p>
              <a:r>
                <a:rPr lang="en-US" sz="1200" i="1" dirty="0"/>
                <a:t>Stringer, 2015</a:t>
              </a:r>
              <a:endParaRPr lang="es-ES" sz="1200" i="1" dirty="0"/>
            </a:p>
          </p:txBody>
        </p:sp>
      </p:grpSp>
      <p:sp>
        <p:nvSpPr>
          <p:cNvPr id="15" name="CuadroTexto 2"/>
          <p:cNvSpPr txBox="1">
            <a:spLocks noGrp="1"/>
          </p:cNvSpPr>
          <p:nvPr>
            <p:ph type="title"/>
          </p:nvPr>
        </p:nvSpPr>
        <p:spPr>
          <a:xfrm>
            <a:off x="1981200" y="-59662"/>
            <a:ext cx="8686800" cy="1126462"/>
          </a:xfrm>
          <a:prstGeom prst="rect">
            <a:avLst/>
          </a:prstGeom>
          <a:noFill/>
        </p:spPr>
        <p:txBody>
          <a:bodyPr wrap="square" rtlCol="0">
            <a:spAutoFit/>
          </a:bodyPr>
          <a:lstStyle/>
          <a:p>
            <a:pPr algn="ctr">
              <a:lnSpc>
                <a:spcPct val="120000"/>
              </a:lnSpc>
            </a:pPr>
            <a:r>
              <a:rPr lang="es-ES" sz="2800" dirty="0">
                <a:solidFill>
                  <a:srgbClr val="EC6C6A"/>
                </a:solidFill>
                <a:latin typeface="DIN Alternate Bold"/>
                <a:cs typeface="DIN Alternate Bold"/>
              </a:rPr>
              <a:t>HUMAN EVOLUTION: COMPLEX &amp; CONSTANTLY REVISITED</a:t>
            </a:r>
            <a:endParaRPr lang="es-ES" sz="2400" dirty="0">
              <a:solidFill>
                <a:srgbClr val="EC6C6A"/>
              </a:solidFill>
              <a:latin typeface="DIN Alternate Bold"/>
              <a:cs typeface="DIN Alternate Bold"/>
            </a:endParaRPr>
          </a:p>
        </p:txBody>
      </p:sp>
      <p:grpSp>
        <p:nvGrpSpPr>
          <p:cNvPr id="7" name="6 Grupo"/>
          <p:cNvGrpSpPr/>
          <p:nvPr/>
        </p:nvGrpSpPr>
        <p:grpSpPr>
          <a:xfrm>
            <a:off x="9220201" y="2514601"/>
            <a:ext cx="1487651" cy="1419999"/>
            <a:chOff x="7696200" y="2514600"/>
            <a:chExt cx="1487651" cy="1419999"/>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839" y="2514600"/>
              <a:ext cx="936561" cy="1100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7696200" y="3657600"/>
              <a:ext cx="1487651" cy="276999"/>
            </a:xfrm>
            <a:prstGeom prst="rect">
              <a:avLst/>
            </a:prstGeom>
            <a:noFill/>
          </p:spPr>
          <p:txBody>
            <a:bodyPr wrap="none" rtlCol="0">
              <a:spAutoFit/>
            </a:bodyPr>
            <a:lstStyle/>
            <a:p>
              <a:r>
                <a:rPr lang="en-US" sz="1200" i="1" dirty="0"/>
                <a:t>Nature </a:t>
              </a:r>
              <a:r>
                <a:rPr lang="en-US" sz="1200" i="1" dirty="0" err="1"/>
                <a:t>Hubblin</a:t>
              </a:r>
              <a:r>
                <a:rPr lang="en-US" sz="1200" i="1" dirty="0"/>
                <a:t> 2017</a:t>
              </a:r>
            </a:p>
          </p:txBody>
        </p:sp>
      </p:grpSp>
      <p:pic>
        <p:nvPicPr>
          <p:cNvPr id="16" name="Imagen 7" descr="CNAG_PPT_Logo peu_VF.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331174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6288" y="491319"/>
            <a:ext cx="8530939" cy="5444331"/>
          </a:xfrm>
        </p:spPr>
      </p:pic>
      <p:sp>
        <p:nvSpPr>
          <p:cNvPr id="14" name="Rectángulo 5"/>
          <p:cNvSpPr/>
          <p:nvPr/>
        </p:nvSpPr>
        <p:spPr>
          <a:xfrm>
            <a:off x="5972890" y="3290502"/>
            <a:ext cx="219932" cy="369332"/>
          </a:xfrm>
          <a:prstGeom prst="rect">
            <a:avLst/>
          </a:prstGeom>
        </p:spPr>
        <p:txBody>
          <a:bodyPr wrap="none">
            <a:spAutoFit/>
          </a:bodyPr>
          <a:lstStyle/>
          <a:p>
            <a:r>
              <a:rPr lang="es-ES" baseline="30000" dirty="0"/>
              <a:t> </a:t>
            </a:r>
            <a:endParaRPr lang="es-ES" dirty="0"/>
          </a:p>
        </p:txBody>
      </p:sp>
      <p:sp>
        <p:nvSpPr>
          <p:cNvPr id="12" name="CuadroTexto 2"/>
          <p:cNvSpPr txBox="1">
            <a:spLocks noGrp="1"/>
          </p:cNvSpPr>
          <p:nvPr>
            <p:ph type="title"/>
          </p:nvPr>
        </p:nvSpPr>
        <p:spPr>
          <a:xfrm>
            <a:off x="609600" y="1108"/>
            <a:ext cx="10972800" cy="609398"/>
          </a:xfrm>
          <a:prstGeom prst="rect">
            <a:avLst/>
          </a:prstGeom>
          <a:noFill/>
        </p:spPr>
        <p:txBody>
          <a:bodyPr wrap="square" rtlCol="0">
            <a:spAutoFit/>
          </a:bodyPr>
          <a:lstStyle/>
          <a:p>
            <a:pPr algn="ctr">
              <a:lnSpc>
                <a:spcPct val="120000"/>
              </a:lnSpc>
            </a:pPr>
            <a:r>
              <a:rPr lang="es-ES" sz="2800" dirty="0" smtClean="0">
                <a:solidFill>
                  <a:srgbClr val="EC6C6A"/>
                </a:solidFill>
                <a:latin typeface="DIN Alternate Bold"/>
                <a:cs typeface="DIN Alternate Bold"/>
              </a:rPr>
              <a:t>HUMAN EVOLUTION: OUT OF AFRICA</a:t>
            </a:r>
            <a:endParaRPr lang="es-ES" sz="2400" dirty="0">
              <a:solidFill>
                <a:srgbClr val="EC6C6A"/>
              </a:solidFill>
              <a:latin typeface="DIN Alternate Bold"/>
              <a:cs typeface="DIN Alternate Bold"/>
            </a:endParaRPr>
          </a:p>
        </p:txBody>
      </p:sp>
      <p:sp>
        <p:nvSpPr>
          <p:cNvPr id="2" name="1 Rectángulo"/>
          <p:cNvSpPr/>
          <p:nvPr/>
        </p:nvSpPr>
        <p:spPr>
          <a:xfrm>
            <a:off x="4802955" y="443094"/>
            <a:ext cx="2247475" cy="276999"/>
          </a:xfrm>
          <a:prstGeom prst="rect">
            <a:avLst/>
          </a:prstGeom>
        </p:spPr>
        <p:txBody>
          <a:bodyPr wrap="none">
            <a:spAutoFit/>
          </a:bodyPr>
          <a:lstStyle/>
          <a:p>
            <a:r>
              <a:rPr lang="en-US" sz="1200" i="1" dirty="0"/>
              <a:t>Nature. </a:t>
            </a:r>
            <a:r>
              <a:rPr lang="en-US" sz="1200" i="1" dirty="0" smtClean="0"/>
              <a:t>2017;541(7637</a:t>
            </a:r>
            <a:r>
              <a:rPr lang="en-US" sz="1200" i="1" dirty="0"/>
              <a:t>):302-310</a:t>
            </a:r>
          </a:p>
        </p:txBody>
      </p:sp>
      <p:pic>
        <p:nvPicPr>
          <p:cNvPr id="8"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586484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4731" y="1446835"/>
            <a:ext cx="4457699" cy="3607097"/>
          </a:xfrm>
          <a:prstGeom prst="rect">
            <a:avLst/>
          </a:prstGeom>
        </p:spPr>
      </p:pic>
      <p:sp>
        <p:nvSpPr>
          <p:cNvPr id="4" name="Flecha derecha 3"/>
          <p:cNvSpPr/>
          <p:nvPr/>
        </p:nvSpPr>
        <p:spPr>
          <a:xfrm>
            <a:off x="5601287" y="5349789"/>
            <a:ext cx="989429" cy="23609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a-ES" sz="1350"/>
          </a:p>
        </p:txBody>
      </p:sp>
      <p:sp>
        <p:nvSpPr>
          <p:cNvPr id="5" name="CuadroTexto 4"/>
          <p:cNvSpPr txBox="1"/>
          <p:nvPr/>
        </p:nvSpPr>
        <p:spPr>
          <a:xfrm>
            <a:off x="5711160" y="4991528"/>
            <a:ext cx="814647" cy="461665"/>
          </a:xfrm>
          <a:prstGeom prst="rect">
            <a:avLst/>
          </a:prstGeom>
          <a:noFill/>
        </p:spPr>
        <p:txBody>
          <a:bodyPr wrap="none" rtlCol="0">
            <a:spAutoFit/>
          </a:bodyPr>
          <a:lstStyle/>
          <a:p>
            <a:r>
              <a:rPr lang="ca-ES" sz="2400" b="1" dirty="0"/>
              <a:t>1-4%</a:t>
            </a:r>
          </a:p>
        </p:txBody>
      </p:sp>
      <p:sp>
        <p:nvSpPr>
          <p:cNvPr id="6" name="CuadroTexto 5"/>
          <p:cNvSpPr txBox="1"/>
          <p:nvPr/>
        </p:nvSpPr>
        <p:spPr>
          <a:xfrm>
            <a:off x="6250683" y="5269467"/>
            <a:ext cx="2259530" cy="369332"/>
          </a:xfrm>
          <a:prstGeom prst="rect">
            <a:avLst/>
          </a:prstGeom>
          <a:noFill/>
        </p:spPr>
        <p:txBody>
          <a:bodyPr wrap="square" rtlCol="0">
            <a:spAutoFit/>
          </a:bodyPr>
          <a:lstStyle/>
          <a:p>
            <a:pPr algn="ctr"/>
            <a:r>
              <a:rPr lang="ca-ES" b="1" i="1" dirty="0"/>
              <a:t>Homo </a:t>
            </a:r>
            <a:r>
              <a:rPr lang="ca-ES" b="1" i="1" dirty="0" err="1"/>
              <a:t>sapiens</a:t>
            </a:r>
            <a:endParaRPr lang="ca-ES" b="1" i="1" dirty="0"/>
          </a:p>
        </p:txBody>
      </p:sp>
      <p:sp>
        <p:nvSpPr>
          <p:cNvPr id="7" name="CuadroTexto 6"/>
          <p:cNvSpPr txBox="1"/>
          <p:nvPr/>
        </p:nvSpPr>
        <p:spPr>
          <a:xfrm>
            <a:off x="3004258" y="5269468"/>
            <a:ext cx="2597029" cy="369332"/>
          </a:xfrm>
          <a:prstGeom prst="rect">
            <a:avLst/>
          </a:prstGeom>
          <a:noFill/>
        </p:spPr>
        <p:txBody>
          <a:bodyPr wrap="square" rtlCol="0">
            <a:spAutoFit/>
          </a:bodyPr>
          <a:lstStyle/>
          <a:p>
            <a:pPr algn="ctr"/>
            <a:r>
              <a:rPr lang="ca-ES" b="1" i="1" dirty="0"/>
              <a:t>Homo </a:t>
            </a:r>
            <a:r>
              <a:rPr lang="ca-ES" b="1" i="1" dirty="0" err="1"/>
              <a:t>neanderthalensis</a:t>
            </a:r>
            <a:endParaRPr lang="ca-ES" b="1" i="1" dirty="0"/>
          </a:p>
        </p:txBody>
      </p:sp>
      <p:sp>
        <p:nvSpPr>
          <p:cNvPr id="9" name="CuadroTexto 2"/>
          <p:cNvSpPr txBox="1">
            <a:spLocks/>
          </p:cNvSpPr>
          <p:nvPr/>
        </p:nvSpPr>
        <p:spPr>
          <a:xfrm>
            <a:off x="1828800" y="-76200"/>
            <a:ext cx="8839200" cy="1126462"/>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20000"/>
              </a:lnSpc>
            </a:pPr>
            <a:r>
              <a:rPr lang="es-ES" sz="2800">
                <a:solidFill>
                  <a:srgbClr val="EC6C6A"/>
                </a:solidFill>
                <a:latin typeface="DIN Alternate Bold"/>
                <a:cs typeface="DIN Alternate Bold"/>
              </a:rPr>
              <a:t>HUMAN EVOLUTION: INBREEDING WITH NEANDERTHAL</a:t>
            </a:r>
            <a:endParaRPr lang="es-ES" sz="2400" dirty="0">
              <a:solidFill>
                <a:srgbClr val="EC6C6A"/>
              </a:solidFill>
              <a:latin typeface="DIN Alternate Bold"/>
              <a:cs typeface="DIN Alternate Bold"/>
            </a:endParaRPr>
          </a:p>
        </p:txBody>
      </p:sp>
      <p:pic>
        <p:nvPicPr>
          <p:cNvPr id="12" name="Imagen 7" descr="CNAG_PPT_Logo peu_VF.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923312"/>
            <a:ext cx="9144000" cy="934688"/>
          </a:xfrm>
          <a:prstGeom prst="rect">
            <a:avLst/>
          </a:prstGeom>
        </p:spPr>
      </p:pic>
    </p:spTree>
    <p:extLst>
      <p:ext uri="{BB962C8B-B14F-4D97-AF65-F5344CB8AC3E}">
        <p14:creationId xmlns:p14="http://schemas.microsoft.com/office/powerpoint/2010/main" val="3481152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CDA82D05A17C4A9E74EDFE2DFA803B" ma:contentTypeVersion="10" ma:contentTypeDescription="Create a new document." ma:contentTypeScope="" ma:versionID="60dcd876c1a9898649be0d77cd463c95">
  <xsd:schema xmlns:xsd="http://www.w3.org/2001/XMLSchema" xmlns:xs="http://www.w3.org/2001/XMLSchema" xmlns:p="http://schemas.microsoft.com/office/2006/metadata/properties" xmlns:ns3="c5c66c44-0d30-40ea-afbe-9717125ff323" xmlns:ns4="777af067-f2a6-4f58-996d-9e1befcfd23b" targetNamespace="http://schemas.microsoft.com/office/2006/metadata/properties" ma:root="true" ma:fieldsID="a3917c441312360c4b9c9f85527b7809" ns3:_="" ns4:_="">
    <xsd:import namespace="c5c66c44-0d30-40ea-afbe-9717125ff323"/>
    <xsd:import namespace="777af067-f2a6-4f58-996d-9e1befcfd23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c66c44-0d30-40ea-afbe-9717125ff32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7af067-f2a6-4f58-996d-9e1befcfd23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CEDA56-48A2-46BA-A7C1-60ACF96BC270}">
  <ds:schemaRefs>
    <ds:schemaRef ds:uri="http://schemas.microsoft.com/sharepoint/v3/contenttype/forms"/>
  </ds:schemaRefs>
</ds:datastoreItem>
</file>

<file path=customXml/itemProps2.xml><?xml version="1.0" encoding="utf-8"?>
<ds:datastoreItem xmlns:ds="http://schemas.openxmlformats.org/officeDocument/2006/customXml" ds:itemID="{02571F23-5601-4DCE-86AA-70B6ED858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c66c44-0d30-40ea-afbe-9717125ff323"/>
    <ds:schemaRef ds:uri="777af067-f2a6-4f58-996d-9e1befcfd2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CDF805-B42D-46F3-BD29-1F45E7EC3999}">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c5c66c44-0d30-40ea-afbe-9717125ff323"/>
    <ds:schemaRef ds:uri="777af067-f2a6-4f58-996d-9e1befcfd23b"/>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609</TotalTime>
  <Words>1062</Words>
  <Application>Microsoft Office PowerPoint</Application>
  <PresentationFormat>Widescreen</PresentationFormat>
  <Paragraphs>258</Paragraphs>
  <Slides>43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Arial</vt:lpstr>
      <vt:lpstr>Arial Black</vt:lpstr>
      <vt:lpstr>Calibri</vt:lpstr>
      <vt:lpstr>Calibri Light</vt:lpstr>
      <vt:lpstr>Cambria Math</vt:lpstr>
      <vt:lpstr>Courier New</vt:lpstr>
      <vt:lpstr>DIN Alternate Bold</vt:lpstr>
      <vt:lpstr>Futura Light</vt:lpstr>
      <vt:lpstr>Monotype Corsiva</vt:lpstr>
      <vt:lpstr>Symbol</vt:lpstr>
      <vt:lpstr>Office Theme</vt:lpstr>
      <vt:lpstr>PowerPoint Presentation</vt:lpstr>
      <vt:lpstr>ENIGMA</vt:lpstr>
      <vt:lpstr>FOR A COMPLEX PROBLEM</vt:lpstr>
      <vt:lpstr>NATURAL SOLUTIONS</vt:lpstr>
      <vt:lpstr>NATURAL COMPUTING</vt:lpstr>
      <vt:lpstr>NATURAL COMPUTING</vt:lpstr>
      <vt:lpstr>HUMAN EVOLUTION: COMPLEX &amp; CONSTANTLY REVISITED</vt:lpstr>
      <vt:lpstr>HUMAN EVOLUTION: OUT OF AFRICA</vt:lpstr>
      <vt:lpstr>PowerPoint Presentation</vt:lpstr>
      <vt:lpstr>HUMAN EVOLUTION: INBREEDING WITH GHOST POPS</vt:lpstr>
      <vt:lpstr>DEMOGRAPHIC INFERENCE</vt:lpstr>
      <vt:lpstr>APPROXIMATE BAYESIAN COMPUTATION (ABC)</vt:lpstr>
      <vt:lpstr>APPROXIMATE BAYESIAN COMPUTATION (ABC)</vt:lpstr>
      <vt:lpstr>ABC: THE SUMMARY STATISTIC PROBLEM</vt:lpstr>
      <vt:lpstr>ABC: THE SUMMARY STATISTIC PROBLEM</vt:lpstr>
      <vt:lpstr>ABC: THE SUMMARY STATISTIC PROBLEM</vt:lpstr>
      <vt:lpstr>NATURAL SOLUTIONS</vt:lpstr>
      <vt:lpstr>The perceptron: the neuron as a model for processing information</vt:lpstr>
      <vt:lpstr>INFERENCE OF EVOLUTIONARY HISTORY</vt:lpstr>
      <vt:lpstr>ARTIFICIAL NEURAL NETWORK</vt:lpstr>
      <vt:lpstr>GARBAGE in, GARBAGE out</vt:lpstr>
      <vt:lpstr>TRAINING (ARTIFICIAL) NEURAL NETWORK IN PRACTICE</vt:lpstr>
      <vt:lpstr>TRAINING (ARTIFICIAL) NEURAL NETWORK IN PRACTICE</vt:lpstr>
      <vt:lpstr>ARTIFICIAL NEURAL NETWORK</vt:lpstr>
      <vt:lpstr>HUMAN EVOLUTION: ANCIENT HISTORY OF ASIA</vt:lpstr>
      <vt:lpstr>HUMAN EVOLUTION: ANCIENT HISTORY OF ASIA</vt:lpstr>
      <vt:lpstr>HUMAN EVOLUTION: ANCIENT HISTORY OF ASIA</vt:lpstr>
      <vt:lpstr>HUMAN EVOLUTION: ANCIENT HISTORY OF ASIA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OSCAR LAO GRUESO</dc:creator>
  <cp:lastModifiedBy>OSCAR LAO GRUESO</cp:lastModifiedBy>
  <cp:revision>37</cp:revision>
  <dcterms:created xsi:type="dcterms:W3CDTF">2019-09-27T07:31:59Z</dcterms:created>
  <dcterms:modified xsi:type="dcterms:W3CDTF">2020-01-31T09:47:50Z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0x010100DDCDA82D05A17C4A9E74EDFE2DFA803B</vt:lpwstr>
  </property>
</Properties>
</file>